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22"/>
  </p:notesMasterIdLst>
  <p:sldIdLst>
    <p:sldId id="256" r:id="rId2"/>
    <p:sldId id="328" r:id="rId3"/>
    <p:sldId id="312" r:id="rId4"/>
    <p:sldId id="313" r:id="rId5"/>
    <p:sldId id="314" r:id="rId6"/>
    <p:sldId id="329" r:id="rId7"/>
    <p:sldId id="317" r:id="rId8"/>
    <p:sldId id="330" r:id="rId9"/>
    <p:sldId id="318" r:id="rId10"/>
    <p:sldId id="333" r:id="rId11"/>
    <p:sldId id="334" r:id="rId12"/>
    <p:sldId id="320" r:id="rId13"/>
    <p:sldId id="335" r:id="rId14"/>
    <p:sldId id="323" r:id="rId15"/>
    <p:sldId id="336" r:id="rId16"/>
    <p:sldId id="325" r:id="rId17"/>
    <p:sldId id="337" r:id="rId18"/>
    <p:sldId id="324" r:id="rId19"/>
    <p:sldId id="338" r:id="rId20"/>
    <p:sldId id="327" r:id="rId21"/>
  </p:sldIdLst>
  <p:sldSz cx="9144000" cy="5143500" type="screen16x9"/>
  <p:notesSz cx="6858000" cy="9144000"/>
  <p:embeddedFontLst>
    <p:embeddedFont>
      <p:font typeface="Barlow" panose="00000500000000000000" pitchFamily="2" charset="0"/>
      <p:regular r:id="rId23"/>
      <p:bold r:id="rId24"/>
      <p:italic r:id="rId25"/>
      <p:boldItalic r:id="rId26"/>
    </p:embeddedFont>
    <p:embeddedFont>
      <p:font typeface="Fira Sans Extra Condensed Medium"/>
      <p:regular r:id="rId27"/>
      <p:bold r:id="rId28"/>
      <p:italic r:id="rId29"/>
      <p:boldItalic r:id="rId30"/>
    </p:embeddedFont>
    <p:embeddedFont>
      <p:font typeface="Poppins" panose="00000500000000000000" pitchFamily="2" charset="0"/>
      <p:regular r:id="rId31"/>
      <p:bold r:id="rId32"/>
      <p:italic r:id="rId33"/>
      <p:boldItalic r:id="rId34"/>
    </p:embeddedFont>
    <p:embeddedFont>
      <p:font typeface="Poppins Black" panose="00000A00000000000000" pitchFamily="2" charset="0"/>
      <p:bold r:id="rId35"/>
      <p:boldItalic r:id="rId36"/>
    </p:embeddedFont>
    <p:embeddedFont>
      <p:font typeface="Raleway" pitchFamily="2"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70C5F48-4A83-4350-879D-2FF74FD8E7A5}">
  <a:tblStyle styleId="{470C5F48-4A83-4350-879D-2FF74FD8E7A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4647FD6-A404-4C7C-8D18-41385A9F08CF}"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800" y="-3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11587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15961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3778378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3270616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5747319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6782" y="-1232671"/>
            <a:ext cx="9807905" cy="7974474"/>
            <a:chOff x="-6782" y="-1232671"/>
            <a:chExt cx="9807905" cy="7974474"/>
          </a:xfrm>
        </p:grpSpPr>
        <p:sp>
          <p:nvSpPr>
            <p:cNvPr id="10" name="Google Shape;10;p2"/>
            <p:cNvSpPr/>
            <p:nvPr/>
          </p:nvSpPr>
          <p:spPr>
            <a:xfrm rot="-5400000">
              <a:off x="7120124" y="4060803"/>
              <a:ext cx="3520399" cy="1841600"/>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1" y="4104678"/>
              <a:ext cx="3520399" cy="1841600"/>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6782" y="-1232671"/>
              <a:ext cx="9150782" cy="1911396"/>
            </a:xfrm>
            <a:custGeom>
              <a:avLst/>
              <a:gdLst/>
              <a:ahLst/>
              <a:cxnLst/>
              <a:rect l="l" t="t" r="r" b="b"/>
              <a:pathLst>
                <a:path w="130200" h="26774" extrusionOk="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13;p2"/>
          <p:cNvGrpSpPr/>
          <p:nvPr/>
        </p:nvGrpSpPr>
        <p:grpSpPr>
          <a:xfrm>
            <a:off x="-885529" y="302485"/>
            <a:ext cx="10998540" cy="4878740"/>
            <a:chOff x="-885529" y="302485"/>
            <a:chExt cx="10998540" cy="4878740"/>
          </a:xfrm>
        </p:grpSpPr>
        <p:sp>
          <p:nvSpPr>
            <p:cNvPr id="14" name="Google Shape;14;p2"/>
            <p:cNvSpPr/>
            <p:nvPr/>
          </p:nvSpPr>
          <p:spPr>
            <a:xfrm>
              <a:off x="2581296" y="4914218"/>
              <a:ext cx="1418251" cy="267006"/>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7266974" y="4937849"/>
              <a:ext cx="1205478" cy="219752"/>
            </a:xfrm>
            <a:custGeom>
              <a:avLst/>
              <a:gdLst/>
              <a:ahLst/>
              <a:cxnLst/>
              <a:rect l="l" t="t" r="r" b="b"/>
              <a:pathLst>
                <a:path w="15848" h="2889" extrusionOk="0">
                  <a:moveTo>
                    <a:pt x="0" y="0"/>
                  </a:moveTo>
                  <a:lnTo>
                    <a:pt x="2889" y="2889"/>
                  </a:lnTo>
                  <a:lnTo>
                    <a:pt x="15847" y="2889"/>
                  </a:lnTo>
                  <a:lnTo>
                    <a:pt x="129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93550" y="4455724"/>
              <a:ext cx="1006784" cy="183531"/>
            </a:xfrm>
            <a:custGeom>
              <a:avLst/>
              <a:gdLst/>
              <a:ahLst/>
              <a:cxnLst/>
              <a:rect l="l" t="t" r="r" b="b"/>
              <a:pathLst>
                <a:path w="15848" h="2889" extrusionOk="0">
                  <a:moveTo>
                    <a:pt x="0" y="0"/>
                  </a:moveTo>
                  <a:lnTo>
                    <a:pt x="2889" y="2889"/>
                  </a:lnTo>
                  <a:lnTo>
                    <a:pt x="15847" y="2889"/>
                  </a:lnTo>
                  <a:lnTo>
                    <a:pt x="129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10800000" flipH="1">
              <a:off x="8291042" y="569492"/>
              <a:ext cx="1821969" cy="184293"/>
            </a:xfrm>
            <a:custGeom>
              <a:avLst/>
              <a:gdLst/>
              <a:ahLst/>
              <a:cxnLst/>
              <a:rect l="l" t="t" r="r" b="b"/>
              <a:pathLst>
                <a:path w="28680" h="2901" extrusionOk="0">
                  <a:moveTo>
                    <a:pt x="28679" y="1"/>
                  </a:moveTo>
                  <a:lnTo>
                    <a:pt x="2737" y="162"/>
                  </a:lnTo>
                  <a:lnTo>
                    <a:pt x="1" y="2900"/>
                  </a:lnTo>
                  <a:lnTo>
                    <a:pt x="28679" y="2751"/>
                  </a:lnTo>
                  <a:lnTo>
                    <a:pt x="286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flipH="1">
              <a:off x="-885529" y="302485"/>
              <a:ext cx="1418251" cy="267006"/>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9;p2"/>
          <p:cNvGrpSpPr/>
          <p:nvPr/>
        </p:nvGrpSpPr>
        <p:grpSpPr>
          <a:xfrm>
            <a:off x="-689412" y="-2417039"/>
            <a:ext cx="11168660" cy="9105554"/>
            <a:chOff x="-689412" y="-2417039"/>
            <a:chExt cx="11168660" cy="9105554"/>
          </a:xfrm>
        </p:grpSpPr>
        <p:grpSp>
          <p:nvGrpSpPr>
            <p:cNvPr id="20" name="Google Shape;20;p2"/>
            <p:cNvGrpSpPr/>
            <p:nvPr/>
          </p:nvGrpSpPr>
          <p:grpSpPr>
            <a:xfrm>
              <a:off x="6699625" y="4455725"/>
              <a:ext cx="3779622" cy="1782883"/>
              <a:chOff x="5782225" y="4455725"/>
              <a:chExt cx="3779622" cy="1782883"/>
            </a:xfrm>
          </p:grpSpPr>
          <p:sp>
            <p:nvSpPr>
              <p:cNvPr id="21" name="Google Shape;21;p2"/>
              <p:cNvSpPr/>
              <p:nvPr/>
            </p:nvSpPr>
            <p:spPr>
              <a:xfrm>
                <a:off x="6756575" y="4455725"/>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5782225" y="4701200"/>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48925" y="4604000"/>
              <a:ext cx="5424616" cy="2084515"/>
              <a:chOff x="0" y="4604000"/>
              <a:chExt cx="5424616" cy="2084515"/>
            </a:xfrm>
          </p:grpSpPr>
          <p:sp>
            <p:nvSpPr>
              <p:cNvPr id="24" name="Google Shape;24;p2"/>
              <p:cNvSpPr/>
              <p:nvPr/>
            </p:nvSpPr>
            <p:spPr>
              <a:xfrm>
                <a:off x="0" y="4604000"/>
                <a:ext cx="4495016" cy="2084515"/>
              </a:xfrm>
              <a:custGeom>
                <a:avLst/>
                <a:gdLst/>
                <a:ahLst/>
                <a:cxnLst/>
                <a:rect l="l" t="t" r="r" b="b"/>
                <a:pathLst>
                  <a:path w="101749" h="47185" extrusionOk="0">
                    <a:moveTo>
                      <a:pt x="0" y="1"/>
                    </a:moveTo>
                    <a:lnTo>
                      <a:pt x="0" y="47185"/>
                    </a:lnTo>
                    <a:lnTo>
                      <a:pt x="101748" y="47185"/>
                    </a:lnTo>
                    <a:lnTo>
                      <a:pt x="101748" y="31097"/>
                    </a:lnTo>
                    <a:lnTo>
                      <a:pt x="96897" y="31097"/>
                    </a:lnTo>
                    <a:lnTo>
                      <a:pt x="76166" y="10366"/>
                    </a:lnTo>
                    <a:lnTo>
                      <a:pt x="55269" y="10366"/>
                    </a:lnTo>
                    <a:lnTo>
                      <a:pt x="449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929600" y="4604000"/>
                <a:ext cx="4495016" cy="2084515"/>
              </a:xfrm>
              <a:custGeom>
                <a:avLst/>
                <a:gdLst/>
                <a:ahLst/>
                <a:cxnLst/>
                <a:rect l="l" t="t" r="r" b="b"/>
                <a:pathLst>
                  <a:path w="101749" h="47185" extrusionOk="0">
                    <a:moveTo>
                      <a:pt x="0" y="1"/>
                    </a:moveTo>
                    <a:lnTo>
                      <a:pt x="0" y="47185"/>
                    </a:lnTo>
                    <a:lnTo>
                      <a:pt x="101748" y="47185"/>
                    </a:lnTo>
                    <a:lnTo>
                      <a:pt x="101748" y="31097"/>
                    </a:lnTo>
                    <a:lnTo>
                      <a:pt x="96897" y="31097"/>
                    </a:lnTo>
                    <a:lnTo>
                      <a:pt x="76166" y="10366"/>
                    </a:lnTo>
                    <a:lnTo>
                      <a:pt x="55269" y="10366"/>
                    </a:lnTo>
                    <a:lnTo>
                      <a:pt x="449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2"/>
            <p:cNvSpPr/>
            <p:nvPr/>
          </p:nvSpPr>
          <p:spPr>
            <a:xfrm rot="10800000">
              <a:off x="-689412" y="-1173475"/>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10800000">
              <a:off x="4880516" y="-2417039"/>
              <a:ext cx="5115407" cy="3017539"/>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2"/>
          <p:cNvSpPr txBox="1">
            <a:spLocks noGrp="1"/>
          </p:cNvSpPr>
          <p:nvPr>
            <p:ph type="ctrTitle"/>
          </p:nvPr>
        </p:nvSpPr>
        <p:spPr>
          <a:xfrm>
            <a:off x="1394250" y="1432275"/>
            <a:ext cx="6355500" cy="1610100"/>
          </a:xfrm>
          <a:prstGeom prst="rect">
            <a:avLst/>
          </a:prstGeom>
          <a:noFill/>
        </p:spPr>
        <p:txBody>
          <a:bodyPr spcFirstLastPara="1" wrap="square" lIns="91425" tIns="91425" rIns="91425" bIns="91425" anchor="b" anchorCtr="0">
            <a:noAutofit/>
          </a:bodyPr>
          <a:lstStyle>
            <a:lvl1pPr lvl="0" algn="ctr">
              <a:spcBef>
                <a:spcPts val="0"/>
              </a:spcBef>
              <a:spcAft>
                <a:spcPts val="0"/>
              </a:spcAft>
              <a:buSzPts val="4300"/>
              <a:buNone/>
              <a:defRPr sz="43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29" name="Google Shape;29;p2"/>
          <p:cNvSpPr txBox="1">
            <a:spLocks noGrp="1"/>
          </p:cNvSpPr>
          <p:nvPr>
            <p:ph type="subTitle" idx="1"/>
          </p:nvPr>
        </p:nvSpPr>
        <p:spPr>
          <a:xfrm>
            <a:off x="1394250" y="3058425"/>
            <a:ext cx="6355500" cy="387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300"/>
              <a:buNone/>
              <a:defRPr sz="15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
        <p:cNvGrpSpPr/>
        <p:nvPr/>
      </p:nvGrpSpPr>
      <p:grpSpPr>
        <a:xfrm>
          <a:off x="0" y="0"/>
          <a:ext cx="0" cy="0"/>
          <a:chOff x="0" y="0"/>
          <a:chExt cx="0" cy="0"/>
        </a:xfrm>
      </p:grpSpPr>
      <p:grpSp>
        <p:nvGrpSpPr>
          <p:cNvPr id="31" name="Google Shape;31;p3"/>
          <p:cNvGrpSpPr/>
          <p:nvPr/>
        </p:nvGrpSpPr>
        <p:grpSpPr>
          <a:xfrm>
            <a:off x="-642935" y="-1483293"/>
            <a:ext cx="10417533" cy="7928897"/>
            <a:chOff x="-642935" y="-1483293"/>
            <a:chExt cx="10417533" cy="7928897"/>
          </a:xfrm>
        </p:grpSpPr>
        <p:sp>
          <p:nvSpPr>
            <p:cNvPr id="32" name="Google Shape;32;p3"/>
            <p:cNvSpPr/>
            <p:nvPr/>
          </p:nvSpPr>
          <p:spPr>
            <a:xfrm rot="10800000">
              <a:off x="-642935" y="-1483293"/>
              <a:ext cx="9294978" cy="1911396"/>
            </a:xfrm>
            <a:custGeom>
              <a:avLst/>
              <a:gdLst/>
              <a:ahLst/>
              <a:cxnLst/>
              <a:rect l="l" t="t" r="r" b="b"/>
              <a:pathLst>
                <a:path w="130200" h="26774" extrusionOk="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6254199" y="4604003"/>
              <a:ext cx="3520399" cy="1841600"/>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34;p3"/>
          <p:cNvGrpSpPr/>
          <p:nvPr/>
        </p:nvGrpSpPr>
        <p:grpSpPr>
          <a:xfrm>
            <a:off x="-732996" y="7"/>
            <a:ext cx="7266640" cy="5159850"/>
            <a:chOff x="-732996" y="7"/>
            <a:chExt cx="7266640" cy="5159850"/>
          </a:xfrm>
        </p:grpSpPr>
        <p:sp>
          <p:nvSpPr>
            <p:cNvPr id="35" name="Google Shape;35;p3"/>
            <p:cNvSpPr/>
            <p:nvPr/>
          </p:nvSpPr>
          <p:spPr>
            <a:xfrm rot="10800000">
              <a:off x="4161656" y="4976326"/>
              <a:ext cx="1006784" cy="183531"/>
            </a:xfrm>
            <a:custGeom>
              <a:avLst/>
              <a:gdLst/>
              <a:ahLst/>
              <a:cxnLst/>
              <a:rect l="l" t="t" r="r" b="b"/>
              <a:pathLst>
                <a:path w="15848" h="2889" extrusionOk="0">
                  <a:moveTo>
                    <a:pt x="0" y="0"/>
                  </a:moveTo>
                  <a:lnTo>
                    <a:pt x="2889" y="2889"/>
                  </a:lnTo>
                  <a:lnTo>
                    <a:pt x="15847" y="2889"/>
                  </a:lnTo>
                  <a:lnTo>
                    <a:pt x="129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10800000">
              <a:off x="5115392" y="7"/>
              <a:ext cx="1418251" cy="267006"/>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732996" y="4324988"/>
              <a:ext cx="1821969" cy="184293"/>
            </a:xfrm>
            <a:custGeom>
              <a:avLst/>
              <a:gdLst/>
              <a:ahLst/>
              <a:cxnLst/>
              <a:rect l="l" t="t" r="r" b="b"/>
              <a:pathLst>
                <a:path w="28680" h="2901" extrusionOk="0">
                  <a:moveTo>
                    <a:pt x="28679" y="1"/>
                  </a:moveTo>
                  <a:lnTo>
                    <a:pt x="2737" y="162"/>
                  </a:lnTo>
                  <a:lnTo>
                    <a:pt x="1" y="2900"/>
                  </a:lnTo>
                  <a:lnTo>
                    <a:pt x="28679" y="2751"/>
                  </a:lnTo>
                  <a:lnTo>
                    <a:pt x="286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3"/>
          <p:cNvSpPr txBox="1">
            <a:spLocks noGrp="1"/>
          </p:cNvSpPr>
          <p:nvPr>
            <p:ph type="title"/>
          </p:nvPr>
        </p:nvSpPr>
        <p:spPr>
          <a:xfrm>
            <a:off x="2085025" y="1564950"/>
            <a:ext cx="4158300" cy="15114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4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9" name="Google Shape;39;p3"/>
          <p:cNvSpPr txBox="1">
            <a:spLocks noGrp="1"/>
          </p:cNvSpPr>
          <p:nvPr>
            <p:ph type="title" idx="2" hasCustomPrompt="1"/>
          </p:nvPr>
        </p:nvSpPr>
        <p:spPr>
          <a:xfrm>
            <a:off x="1050075" y="1564950"/>
            <a:ext cx="969000" cy="1511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Font typeface="Poppins"/>
              <a:buNone/>
              <a:defRPr sz="4100">
                <a:latin typeface="Poppins"/>
                <a:ea typeface="Poppins"/>
                <a:cs typeface="Poppins"/>
                <a:sym typeface="Poppins"/>
              </a:defRPr>
            </a:lvl1pPr>
            <a:lvl2pPr lvl="1"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2pPr>
            <a:lvl3pPr lvl="2"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3pPr>
            <a:lvl4pPr lvl="3"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4pPr>
            <a:lvl5pPr lvl="4"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5pPr>
            <a:lvl6pPr lvl="5"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6pPr>
            <a:lvl7pPr lvl="6"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7pPr>
            <a:lvl8pPr lvl="7"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8pPr>
            <a:lvl9pPr lvl="8"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9pPr>
          </a:lstStyle>
          <a:p>
            <a:r>
              <a:t>xx%</a:t>
            </a:r>
          </a:p>
        </p:txBody>
      </p:sp>
      <p:grpSp>
        <p:nvGrpSpPr>
          <p:cNvPr id="40" name="Google Shape;40;p3"/>
          <p:cNvGrpSpPr/>
          <p:nvPr/>
        </p:nvGrpSpPr>
        <p:grpSpPr>
          <a:xfrm>
            <a:off x="-10" y="-2237114"/>
            <a:ext cx="9822707" cy="9720614"/>
            <a:chOff x="-10" y="-2237114"/>
            <a:chExt cx="9822707" cy="9720614"/>
          </a:xfrm>
        </p:grpSpPr>
        <p:sp>
          <p:nvSpPr>
            <p:cNvPr id="41" name="Google Shape;41;p3"/>
            <p:cNvSpPr/>
            <p:nvPr/>
          </p:nvSpPr>
          <p:spPr>
            <a:xfrm rot="10800000">
              <a:off x="4707290" y="-2237114"/>
              <a:ext cx="5115407" cy="3017539"/>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10" y="4465961"/>
              <a:ext cx="5115407" cy="3017539"/>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3"/>
          <p:cNvGrpSpPr/>
          <p:nvPr/>
        </p:nvGrpSpPr>
        <p:grpSpPr>
          <a:xfrm flipH="1">
            <a:off x="-1344315" y="539496"/>
            <a:ext cx="3074607" cy="453954"/>
            <a:chOff x="5478797" y="847321"/>
            <a:chExt cx="3074607" cy="453954"/>
          </a:xfrm>
        </p:grpSpPr>
        <p:grpSp>
          <p:nvGrpSpPr>
            <p:cNvPr id="44" name="Google Shape;44;p3"/>
            <p:cNvGrpSpPr/>
            <p:nvPr/>
          </p:nvGrpSpPr>
          <p:grpSpPr>
            <a:xfrm flipH="1">
              <a:off x="5675409" y="922405"/>
              <a:ext cx="2877996" cy="223763"/>
              <a:chOff x="1687059" y="2012316"/>
              <a:chExt cx="3573375" cy="277863"/>
            </a:xfrm>
          </p:grpSpPr>
          <p:sp>
            <p:nvSpPr>
              <p:cNvPr id="45" name="Google Shape;45;p3"/>
              <p:cNvSpPr/>
              <p:nvPr/>
            </p:nvSpPr>
            <p:spPr>
              <a:xfrm>
                <a:off x="1687059" y="2012316"/>
                <a:ext cx="3516675" cy="253825"/>
              </a:xfrm>
              <a:custGeom>
                <a:avLst/>
                <a:gdLst/>
                <a:ahLst/>
                <a:cxnLst/>
                <a:rect l="l" t="t" r="r" b="b"/>
                <a:pathLst>
                  <a:path w="140667" h="10153" extrusionOk="0">
                    <a:moveTo>
                      <a:pt x="0" y="0"/>
                    </a:moveTo>
                    <a:lnTo>
                      <a:pt x="67520" y="0"/>
                    </a:lnTo>
                    <a:lnTo>
                      <a:pt x="77673" y="10153"/>
                    </a:lnTo>
                    <a:lnTo>
                      <a:pt x="140667" y="10153"/>
                    </a:lnTo>
                  </a:path>
                </a:pathLst>
              </a:custGeom>
              <a:noFill/>
              <a:ln w="9525" cap="flat" cmpd="sng">
                <a:solidFill>
                  <a:schemeClr val="dk1"/>
                </a:solidFill>
                <a:prstDash val="solid"/>
                <a:round/>
                <a:headEnd type="none" w="med" len="med"/>
                <a:tailEnd type="none" w="med" len="med"/>
              </a:ln>
            </p:spPr>
          </p:sp>
          <p:sp>
            <p:nvSpPr>
              <p:cNvPr id="46" name="Google Shape;46;p3"/>
              <p:cNvSpPr/>
              <p:nvPr/>
            </p:nvSpPr>
            <p:spPr>
              <a:xfrm>
                <a:off x="5203734" y="2233479"/>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47;p3"/>
            <p:cNvGrpSpPr/>
            <p:nvPr/>
          </p:nvGrpSpPr>
          <p:grpSpPr>
            <a:xfrm flipH="1">
              <a:off x="5478797" y="1255615"/>
              <a:ext cx="3010303" cy="45661"/>
              <a:chOff x="1766900" y="2869225"/>
              <a:chExt cx="3737650" cy="56700"/>
            </a:xfrm>
          </p:grpSpPr>
          <p:cxnSp>
            <p:nvCxnSpPr>
              <p:cNvPr id="48" name="Google Shape;48;p3"/>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49" name="Google Shape;49;p3"/>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50;p3"/>
            <p:cNvGrpSpPr/>
            <p:nvPr/>
          </p:nvGrpSpPr>
          <p:grpSpPr>
            <a:xfrm flipH="1">
              <a:off x="6072799" y="847321"/>
              <a:ext cx="2430997" cy="185534"/>
              <a:chOff x="1748547" y="1392116"/>
              <a:chExt cx="5911958" cy="451312"/>
            </a:xfrm>
          </p:grpSpPr>
          <p:sp>
            <p:nvSpPr>
              <p:cNvPr id="51" name="Google Shape;51;p3"/>
              <p:cNvSpPr/>
              <p:nvPr/>
            </p:nvSpPr>
            <p:spPr>
              <a:xfrm>
                <a:off x="7542305" y="1725228"/>
                <a:ext cx="118200" cy="118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1748547" y="1392116"/>
                <a:ext cx="5793758" cy="395567"/>
              </a:xfrm>
              <a:custGeom>
                <a:avLst/>
                <a:gdLst/>
                <a:ahLst/>
                <a:cxnLst/>
                <a:rect l="l" t="t" r="r" b="b"/>
                <a:pathLst>
                  <a:path w="111066" h="7583" extrusionOk="0">
                    <a:moveTo>
                      <a:pt x="0" y="0"/>
                    </a:moveTo>
                    <a:lnTo>
                      <a:pt x="79263" y="0"/>
                    </a:lnTo>
                    <a:lnTo>
                      <a:pt x="86847" y="7583"/>
                    </a:lnTo>
                    <a:lnTo>
                      <a:pt x="111066" y="7583"/>
                    </a:lnTo>
                  </a:path>
                </a:pathLst>
              </a:custGeom>
              <a:noFill/>
              <a:ln w="9525" cap="flat" cmpd="sng">
                <a:solidFill>
                  <a:schemeClr val="dk1"/>
                </a:solidFill>
                <a:prstDash val="solid"/>
                <a:round/>
                <a:headEnd type="none" w="med" len="med"/>
                <a:tailEnd type="none" w="med" len="med"/>
              </a:ln>
            </p:spPr>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2"/>
        </a:solidFill>
        <a:effectLst/>
      </p:bgPr>
    </p:bg>
    <p:spTree>
      <p:nvGrpSpPr>
        <p:cNvPr id="1" name="Shape 231"/>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710"/>
        <p:cNvGrpSpPr/>
        <p:nvPr/>
      </p:nvGrpSpPr>
      <p:grpSpPr>
        <a:xfrm>
          <a:off x="0" y="0"/>
          <a:ext cx="0" cy="0"/>
          <a:chOff x="0" y="0"/>
          <a:chExt cx="0" cy="0"/>
        </a:xfrm>
      </p:grpSpPr>
      <p:grpSp>
        <p:nvGrpSpPr>
          <p:cNvPr id="711" name="Google Shape;711;p31"/>
          <p:cNvGrpSpPr/>
          <p:nvPr/>
        </p:nvGrpSpPr>
        <p:grpSpPr>
          <a:xfrm rot="10800000">
            <a:off x="-1889528" y="158865"/>
            <a:ext cx="3010303" cy="380635"/>
            <a:chOff x="5446772" y="1743190"/>
            <a:chExt cx="3010303" cy="380635"/>
          </a:xfrm>
        </p:grpSpPr>
        <p:grpSp>
          <p:nvGrpSpPr>
            <p:cNvPr id="712" name="Google Shape;712;p31"/>
            <p:cNvGrpSpPr/>
            <p:nvPr/>
          </p:nvGrpSpPr>
          <p:grpSpPr>
            <a:xfrm flipH="1">
              <a:off x="5898325" y="1865405"/>
              <a:ext cx="1567047" cy="45661"/>
              <a:chOff x="1754675" y="2661275"/>
              <a:chExt cx="1945675" cy="56700"/>
            </a:xfrm>
          </p:grpSpPr>
          <p:cxnSp>
            <p:nvCxnSpPr>
              <p:cNvPr id="713" name="Google Shape;713;p31"/>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714" name="Google Shape;714;p31"/>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 name="Google Shape;715;p31"/>
            <p:cNvGrpSpPr/>
            <p:nvPr/>
          </p:nvGrpSpPr>
          <p:grpSpPr>
            <a:xfrm flipH="1">
              <a:off x="5477439" y="1987637"/>
              <a:ext cx="1561280" cy="136187"/>
              <a:chOff x="1754675" y="2824000"/>
              <a:chExt cx="4728285" cy="412439"/>
            </a:xfrm>
          </p:grpSpPr>
          <p:sp>
            <p:nvSpPr>
              <p:cNvPr id="716" name="Google Shape;716;p31"/>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717" name="Google Shape;717;p31"/>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 name="Google Shape;718;p31"/>
            <p:cNvGrpSpPr/>
            <p:nvPr/>
          </p:nvGrpSpPr>
          <p:grpSpPr>
            <a:xfrm flipH="1">
              <a:off x="5446772" y="1743190"/>
              <a:ext cx="3010303" cy="45661"/>
              <a:chOff x="1766900" y="2869225"/>
              <a:chExt cx="3737650" cy="56700"/>
            </a:xfrm>
          </p:grpSpPr>
          <p:cxnSp>
            <p:nvCxnSpPr>
              <p:cNvPr id="719" name="Google Shape;719;p31"/>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720" name="Google Shape;720;p31"/>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1" name="Google Shape;721;p31"/>
          <p:cNvGrpSpPr/>
          <p:nvPr/>
        </p:nvGrpSpPr>
        <p:grpSpPr>
          <a:xfrm flipH="1">
            <a:off x="1347409" y="-265593"/>
            <a:ext cx="9294978" cy="6913322"/>
            <a:chOff x="-201828" y="-265593"/>
            <a:chExt cx="9294978" cy="6913322"/>
          </a:xfrm>
        </p:grpSpPr>
        <p:sp>
          <p:nvSpPr>
            <p:cNvPr id="722" name="Google Shape;722;p31"/>
            <p:cNvSpPr/>
            <p:nvPr/>
          </p:nvSpPr>
          <p:spPr>
            <a:xfrm>
              <a:off x="-201828" y="4736333"/>
              <a:ext cx="9294978" cy="1911396"/>
            </a:xfrm>
            <a:custGeom>
              <a:avLst/>
              <a:gdLst/>
              <a:ahLst/>
              <a:cxnLst/>
              <a:rect l="l" t="t" r="r" b="b"/>
              <a:pathLst>
                <a:path w="130200" h="26774" extrusionOk="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1"/>
            <p:cNvSpPr/>
            <p:nvPr/>
          </p:nvSpPr>
          <p:spPr>
            <a:xfrm rot="10800000" flipH="1">
              <a:off x="1175807" y="-265593"/>
              <a:ext cx="1539180" cy="805095"/>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4" name="Google Shape;724;p31"/>
          <p:cNvSpPr/>
          <p:nvPr/>
        </p:nvSpPr>
        <p:spPr>
          <a:xfrm rot="10800000">
            <a:off x="794659" y="4876484"/>
            <a:ext cx="1418251" cy="267006"/>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1"/>
          <p:cNvSpPr/>
          <p:nvPr/>
        </p:nvSpPr>
        <p:spPr>
          <a:xfrm flipH="1">
            <a:off x="-561113" y="4230050"/>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726"/>
        <p:cNvGrpSpPr/>
        <p:nvPr/>
      </p:nvGrpSpPr>
      <p:grpSpPr>
        <a:xfrm>
          <a:off x="0" y="0"/>
          <a:ext cx="0" cy="0"/>
          <a:chOff x="0" y="0"/>
          <a:chExt cx="0" cy="0"/>
        </a:xfrm>
      </p:grpSpPr>
      <p:grpSp>
        <p:nvGrpSpPr>
          <p:cNvPr id="727" name="Google Shape;727;p32"/>
          <p:cNvGrpSpPr/>
          <p:nvPr/>
        </p:nvGrpSpPr>
        <p:grpSpPr>
          <a:xfrm flipH="1">
            <a:off x="-2028096" y="-1770656"/>
            <a:ext cx="4007050" cy="2363739"/>
            <a:chOff x="6549401" y="-1824231"/>
            <a:chExt cx="4007050" cy="2363739"/>
          </a:xfrm>
        </p:grpSpPr>
        <p:sp>
          <p:nvSpPr>
            <p:cNvPr id="728" name="Google Shape;728;p32"/>
            <p:cNvSpPr/>
            <p:nvPr/>
          </p:nvSpPr>
          <p:spPr>
            <a:xfrm>
              <a:off x="7695191" y="307513"/>
              <a:ext cx="1232340" cy="231995"/>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2"/>
            <p:cNvSpPr/>
            <p:nvPr/>
          </p:nvSpPr>
          <p:spPr>
            <a:xfrm rot="10800000">
              <a:off x="6549401" y="-1824231"/>
              <a:ext cx="4007050" cy="2363728"/>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 name="Google Shape;730;p32"/>
          <p:cNvGrpSpPr/>
          <p:nvPr/>
        </p:nvGrpSpPr>
        <p:grpSpPr>
          <a:xfrm flipH="1">
            <a:off x="7391104" y="241540"/>
            <a:ext cx="3296400" cy="703085"/>
            <a:chOff x="-12" y="3628590"/>
            <a:chExt cx="3296400" cy="703085"/>
          </a:xfrm>
        </p:grpSpPr>
        <p:grpSp>
          <p:nvGrpSpPr>
            <p:cNvPr id="731" name="Google Shape;731;p32"/>
            <p:cNvGrpSpPr/>
            <p:nvPr/>
          </p:nvGrpSpPr>
          <p:grpSpPr>
            <a:xfrm>
              <a:off x="854867" y="3996692"/>
              <a:ext cx="1567047" cy="45661"/>
              <a:chOff x="1754675" y="2661275"/>
              <a:chExt cx="1945675" cy="56700"/>
            </a:xfrm>
          </p:grpSpPr>
          <p:cxnSp>
            <p:nvCxnSpPr>
              <p:cNvPr id="732" name="Google Shape;732;p32"/>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733" name="Google Shape;733;p32"/>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 name="Google Shape;734;p32"/>
            <p:cNvGrpSpPr/>
            <p:nvPr/>
          </p:nvGrpSpPr>
          <p:grpSpPr>
            <a:xfrm>
              <a:off x="518420" y="4195487"/>
              <a:ext cx="1561280" cy="136187"/>
              <a:chOff x="1754675" y="2824000"/>
              <a:chExt cx="4728285" cy="412439"/>
            </a:xfrm>
          </p:grpSpPr>
          <p:sp>
            <p:nvSpPr>
              <p:cNvPr id="735" name="Google Shape;735;p32"/>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736" name="Google Shape;736;p32"/>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 name="Google Shape;737;p32"/>
            <p:cNvGrpSpPr/>
            <p:nvPr/>
          </p:nvGrpSpPr>
          <p:grpSpPr>
            <a:xfrm>
              <a:off x="226304" y="3764887"/>
              <a:ext cx="3070084" cy="102364"/>
              <a:chOff x="1779150" y="2604263"/>
              <a:chExt cx="3811875" cy="127113"/>
            </a:xfrm>
          </p:grpSpPr>
          <p:sp>
            <p:nvSpPr>
              <p:cNvPr id="738" name="Google Shape;738;p32"/>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sp>
          <p:sp>
            <p:nvSpPr>
              <p:cNvPr id="739" name="Google Shape;739;p32"/>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 name="Google Shape;740;p32"/>
            <p:cNvGrpSpPr/>
            <p:nvPr/>
          </p:nvGrpSpPr>
          <p:grpSpPr>
            <a:xfrm>
              <a:off x="-12" y="3628590"/>
              <a:ext cx="3010303" cy="45661"/>
              <a:chOff x="1766900" y="2869225"/>
              <a:chExt cx="3737650" cy="56700"/>
            </a:xfrm>
          </p:grpSpPr>
          <p:cxnSp>
            <p:nvCxnSpPr>
              <p:cNvPr id="741" name="Google Shape;741;p32"/>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742" name="Google Shape;742;p32"/>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3" name="Google Shape;743;p32"/>
          <p:cNvGrpSpPr/>
          <p:nvPr/>
        </p:nvGrpSpPr>
        <p:grpSpPr>
          <a:xfrm flipH="1">
            <a:off x="-1341650" y="-685669"/>
            <a:ext cx="10751988" cy="7671703"/>
            <a:chOff x="-881984" y="-739244"/>
            <a:chExt cx="10751988" cy="7671703"/>
          </a:xfrm>
        </p:grpSpPr>
        <p:sp>
          <p:nvSpPr>
            <p:cNvPr id="744" name="Google Shape;744;p32"/>
            <p:cNvSpPr/>
            <p:nvPr/>
          </p:nvSpPr>
          <p:spPr>
            <a:xfrm flipH="1">
              <a:off x="5675437" y="4457952"/>
              <a:ext cx="4194567" cy="2474507"/>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2"/>
            <p:cNvSpPr/>
            <p:nvPr/>
          </p:nvSpPr>
          <p:spPr>
            <a:xfrm rot="10800000" flipH="1">
              <a:off x="-881984" y="-739244"/>
              <a:ext cx="1959133" cy="1024867"/>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6" name="Google Shape;746;p32"/>
          <p:cNvSpPr/>
          <p:nvPr/>
        </p:nvSpPr>
        <p:spPr>
          <a:xfrm flipH="1">
            <a:off x="-417877" y="511088"/>
            <a:ext cx="1232340" cy="231995"/>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2"/>
          <p:cNvSpPr/>
          <p:nvPr/>
        </p:nvSpPr>
        <p:spPr>
          <a:xfrm rot="10800000" flipH="1">
            <a:off x="-621671" y="-1770656"/>
            <a:ext cx="4007050" cy="2363728"/>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600"/>
              <a:buFont typeface="Poppins Black"/>
              <a:buNone/>
              <a:defRPr sz="2600">
                <a:solidFill>
                  <a:schemeClr val="dk1"/>
                </a:solidFill>
                <a:latin typeface="Poppins Black"/>
                <a:ea typeface="Poppins Black"/>
                <a:cs typeface="Poppins Black"/>
                <a:sym typeface="Poppins Black"/>
              </a:defRPr>
            </a:lvl1pPr>
            <a:lvl2pPr lvl="1"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2pPr>
            <a:lvl3pPr lvl="2"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3pPr>
            <a:lvl4pPr lvl="3"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4pPr>
            <a:lvl5pPr lvl="4"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5pPr>
            <a:lvl6pPr lvl="5"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6pPr>
            <a:lvl7pPr lvl="6"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7pPr>
            <a:lvl8pPr lvl="7"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8pPr>
            <a:lvl9pPr lvl="8"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1pPr>
            <a:lvl2pPr marL="914400" lvl="1"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2pPr>
            <a:lvl3pPr marL="1371600" lvl="2"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3pPr>
            <a:lvl4pPr marL="1828800" lvl="3"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4pPr>
            <a:lvl5pPr marL="2286000" lvl="4"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5pPr>
            <a:lvl6pPr marL="2743200" lvl="5"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6pPr>
            <a:lvl7pPr marL="3200400" lvl="6"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7pPr>
            <a:lvl8pPr marL="3657600" lvl="7"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8pPr>
            <a:lvl9pPr marL="4114800" lvl="8"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8" r:id="rId3"/>
    <p:sldLayoutId id="2147483677" r:id="rId4"/>
    <p:sldLayoutId id="2147483678"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96DAC541-7B7A-43D3-8B79-37D633B846F1}">
                <asvg:svgBlip xmlns:asvg="http://schemas.microsoft.com/office/drawing/2016/SVG/main" r:embed="rId4"/>
              </a:ext>
            </a:extLst>
          </a:blip>
          <a:srcRect/>
          <a:stretch>
            <a:fillRect l="-18000" t="78000" r="-10000" b="-12000"/>
          </a:stretch>
        </a:blipFill>
        <a:effectLst/>
      </p:bgPr>
    </p:bg>
    <p:spTree>
      <p:nvGrpSpPr>
        <p:cNvPr id="1" name="Shape 757"/>
        <p:cNvGrpSpPr/>
        <p:nvPr/>
      </p:nvGrpSpPr>
      <p:grpSpPr>
        <a:xfrm>
          <a:off x="0" y="0"/>
          <a:ext cx="0" cy="0"/>
          <a:chOff x="0" y="0"/>
          <a:chExt cx="0" cy="0"/>
        </a:xfrm>
      </p:grpSpPr>
      <p:sp>
        <p:nvSpPr>
          <p:cNvPr id="758" name="Google Shape;758;p36"/>
          <p:cNvSpPr txBox="1">
            <a:spLocks noGrp="1"/>
          </p:cNvSpPr>
          <p:nvPr>
            <p:ph type="subTitle" idx="1"/>
          </p:nvPr>
        </p:nvSpPr>
        <p:spPr>
          <a:xfrm>
            <a:off x="1351005" y="3678798"/>
            <a:ext cx="6355500" cy="38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1400" dirty="0" err="1">
                <a:latin typeface="Poppins Black"/>
                <a:cs typeface="Poppins Black"/>
                <a:sym typeface="Poppins Black"/>
              </a:rPr>
              <a:t>Presented</a:t>
            </a:r>
            <a:r>
              <a:rPr lang="fr-FR" sz="1400" dirty="0">
                <a:latin typeface="Poppins Black"/>
                <a:cs typeface="Poppins Black"/>
                <a:sym typeface="Poppins Black"/>
              </a:rPr>
              <a:t> by :  </a:t>
            </a:r>
            <a:r>
              <a:rPr lang="fr-FR" sz="1400" dirty="0"/>
              <a:t>Mohamed </a:t>
            </a:r>
            <a:r>
              <a:rPr lang="fr-FR" sz="1400" dirty="0" err="1"/>
              <a:t>Abelchaguer</a:t>
            </a:r>
            <a:endParaRPr lang="fr-FR" sz="1600" dirty="0">
              <a:solidFill>
                <a:schemeClr val="accent1"/>
              </a:solidFill>
            </a:endParaRPr>
          </a:p>
        </p:txBody>
      </p:sp>
      <p:sp>
        <p:nvSpPr>
          <p:cNvPr id="759" name="Google Shape;759;p36"/>
          <p:cNvSpPr txBox="1">
            <a:spLocks noGrp="1"/>
          </p:cNvSpPr>
          <p:nvPr>
            <p:ph type="ctrTitle"/>
          </p:nvPr>
        </p:nvSpPr>
        <p:spPr>
          <a:xfrm>
            <a:off x="1394250" y="1432275"/>
            <a:ext cx="6355500" cy="161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sz="2800" dirty="0"/>
              <a:t>Analyse des transactions et des cartes prépayées dans le secteur de la restauration </a:t>
            </a:r>
            <a:endParaRPr sz="2800" dirty="0"/>
          </a:p>
        </p:txBody>
      </p:sp>
      <p:grpSp>
        <p:nvGrpSpPr>
          <p:cNvPr id="760" name="Google Shape;760;p36"/>
          <p:cNvGrpSpPr/>
          <p:nvPr/>
        </p:nvGrpSpPr>
        <p:grpSpPr>
          <a:xfrm rot="10800000">
            <a:off x="6662200" y="3637323"/>
            <a:ext cx="3537150" cy="626797"/>
            <a:chOff x="1199232" y="2120038"/>
            <a:chExt cx="4391793" cy="778340"/>
          </a:xfrm>
        </p:grpSpPr>
        <p:grpSp>
          <p:nvGrpSpPr>
            <p:cNvPr id="761" name="Google Shape;761;p36"/>
            <p:cNvGrpSpPr/>
            <p:nvPr/>
          </p:nvGrpSpPr>
          <p:grpSpPr>
            <a:xfrm>
              <a:off x="2227732" y="2577138"/>
              <a:ext cx="1945675" cy="56700"/>
              <a:chOff x="2227732" y="2661275"/>
              <a:chExt cx="1945675" cy="56700"/>
            </a:xfrm>
          </p:grpSpPr>
          <p:cxnSp>
            <p:nvCxnSpPr>
              <p:cNvPr id="762" name="Google Shape;762;p36"/>
              <p:cNvCxnSpPr/>
              <p:nvPr/>
            </p:nvCxnSpPr>
            <p:spPr>
              <a:xfrm>
                <a:off x="2227732"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763" name="Google Shape;763;p36"/>
              <p:cNvSpPr/>
              <p:nvPr/>
            </p:nvSpPr>
            <p:spPr>
              <a:xfrm>
                <a:off x="4116707"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 name="Google Shape;764;p36"/>
            <p:cNvGrpSpPr/>
            <p:nvPr/>
          </p:nvGrpSpPr>
          <p:grpSpPr>
            <a:xfrm>
              <a:off x="1943838" y="2729277"/>
              <a:ext cx="1938597" cy="169100"/>
              <a:chOff x="2216194" y="2593212"/>
              <a:chExt cx="4728285" cy="412439"/>
            </a:xfrm>
          </p:grpSpPr>
          <p:sp>
            <p:nvSpPr>
              <p:cNvPr id="765" name="Google Shape;765;p36"/>
              <p:cNvSpPr/>
              <p:nvPr/>
            </p:nvSpPr>
            <p:spPr>
              <a:xfrm>
                <a:off x="2216194" y="2593212"/>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766" name="Google Shape;766;p36"/>
              <p:cNvSpPr/>
              <p:nvPr/>
            </p:nvSpPr>
            <p:spPr>
              <a:xfrm>
                <a:off x="6810079" y="2871251"/>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 name="Google Shape;767;p36"/>
            <p:cNvGrpSpPr/>
            <p:nvPr/>
          </p:nvGrpSpPr>
          <p:grpSpPr>
            <a:xfrm>
              <a:off x="1779150" y="2289288"/>
              <a:ext cx="3811875" cy="127113"/>
              <a:chOff x="1779150" y="2604263"/>
              <a:chExt cx="3811875" cy="127113"/>
            </a:xfrm>
          </p:grpSpPr>
          <p:sp>
            <p:nvSpPr>
              <p:cNvPr id="768" name="Google Shape;768;p36"/>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sp>
          <p:sp>
            <p:nvSpPr>
              <p:cNvPr id="769" name="Google Shape;769;p36"/>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 name="Google Shape;770;p36"/>
            <p:cNvGrpSpPr/>
            <p:nvPr/>
          </p:nvGrpSpPr>
          <p:grpSpPr>
            <a:xfrm>
              <a:off x="1199232" y="2120038"/>
              <a:ext cx="3737650" cy="56700"/>
              <a:chOff x="1199232" y="2869225"/>
              <a:chExt cx="3737650" cy="56700"/>
            </a:xfrm>
          </p:grpSpPr>
          <p:cxnSp>
            <p:nvCxnSpPr>
              <p:cNvPr id="771" name="Google Shape;771;p36"/>
              <p:cNvCxnSpPr/>
              <p:nvPr/>
            </p:nvCxnSpPr>
            <p:spPr>
              <a:xfrm>
                <a:off x="1199232"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772" name="Google Shape;772;p36"/>
              <p:cNvSpPr/>
              <p:nvPr/>
            </p:nvSpPr>
            <p:spPr>
              <a:xfrm>
                <a:off x="4880182"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3" name="Google Shape;773;p36"/>
          <p:cNvGrpSpPr/>
          <p:nvPr/>
        </p:nvGrpSpPr>
        <p:grpSpPr>
          <a:xfrm>
            <a:off x="-1696246" y="967904"/>
            <a:ext cx="3599787" cy="1044096"/>
            <a:chOff x="-1431671" y="656504"/>
            <a:chExt cx="3599787" cy="1044096"/>
          </a:xfrm>
        </p:grpSpPr>
        <p:grpSp>
          <p:nvGrpSpPr>
            <p:cNvPr id="774" name="Google Shape;774;p36"/>
            <p:cNvGrpSpPr/>
            <p:nvPr/>
          </p:nvGrpSpPr>
          <p:grpSpPr>
            <a:xfrm>
              <a:off x="-368508" y="1432892"/>
              <a:ext cx="1567047" cy="45661"/>
              <a:chOff x="1754675" y="2661275"/>
              <a:chExt cx="1945675" cy="56700"/>
            </a:xfrm>
          </p:grpSpPr>
          <p:cxnSp>
            <p:nvCxnSpPr>
              <p:cNvPr id="775" name="Google Shape;775;p36"/>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776" name="Google Shape;776;p36"/>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 name="Google Shape;777;p36"/>
            <p:cNvGrpSpPr/>
            <p:nvPr/>
          </p:nvGrpSpPr>
          <p:grpSpPr>
            <a:xfrm>
              <a:off x="-766480" y="1564412"/>
              <a:ext cx="1561280" cy="136187"/>
              <a:chOff x="1754675" y="2824000"/>
              <a:chExt cx="4728285" cy="412439"/>
            </a:xfrm>
          </p:grpSpPr>
          <p:sp>
            <p:nvSpPr>
              <p:cNvPr id="778" name="Google Shape;778;p36"/>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779" name="Google Shape;779;p36"/>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 name="Google Shape;780;p36"/>
            <p:cNvGrpSpPr/>
            <p:nvPr/>
          </p:nvGrpSpPr>
          <p:grpSpPr>
            <a:xfrm>
              <a:off x="-1431671" y="1201087"/>
              <a:ext cx="3070084" cy="102364"/>
              <a:chOff x="1779150" y="2604263"/>
              <a:chExt cx="3811875" cy="127113"/>
            </a:xfrm>
          </p:grpSpPr>
          <p:sp>
            <p:nvSpPr>
              <p:cNvPr id="781" name="Google Shape;781;p36"/>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sp>
          <p:sp>
            <p:nvSpPr>
              <p:cNvPr id="782" name="Google Shape;782;p36"/>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 name="Google Shape;783;p36"/>
            <p:cNvGrpSpPr/>
            <p:nvPr/>
          </p:nvGrpSpPr>
          <p:grpSpPr>
            <a:xfrm>
              <a:off x="-856941" y="773805"/>
              <a:ext cx="2877996" cy="223763"/>
              <a:chOff x="1748550" y="2064750"/>
              <a:chExt cx="3573375" cy="277863"/>
            </a:xfrm>
          </p:grpSpPr>
          <p:sp>
            <p:nvSpPr>
              <p:cNvPr id="784" name="Google Shape;784;p36"/>
              <p:cNvSpPr/>
              <p:nvPr/>
            </p:nvSpPr>
            <p:spPr>
              <a:xfrm>
                <a:off x="1748550" y="2064750"/>
                <a:ext cx="3516675" cy="253825"/>
              </a:xfrm>
              <a:custGeom>
                <a:avLst/>
                <a:gdLst/>
                <a:ahLst/>
                <a:cxnLst/>
                <a:rect l="l" t="t" r="r" b="b"/>
                <a:pathLst>
                  <a:path w="140667" h="10153" extrusionOk="0">
                    <a:moveTo>
                      <a:pt x="0" y="0"/>
                    </a:moveTo>
                    <a:lnTo>
                      <a:pt x="67520" y="0"/>
                    </a:lnTo>
                    <a:lnTo>
                      <a:pt x="77673" y="10153"/>
                    </a:lnTo>
                    <a:lnTo>
                      <a:pt x="140667" y="10153"/>
                    </a:lnTo>
                  </a:path>
                </a:pathLst>
              </a:custGeom>
              <a:noFill/>
              <a:ln w="9525" cap="flat" cmpd="sng">
                <a:solidFill>
                  <a:schemeClr val="dk1"/>
                </a:solidFill>
                <a:prstDash val="solid"/>
                <a:round/>
                <a:headEnd type="none" w="med" len="med"/>
                <a:tailEnd type="none" w="med" len="med"/>
              </a:ln>
            </p:spPr>
          </p:sp>
          <p:sp>
            <p:nvSpPr>
              <p:cNvPr id="785" name="Google Shape;785;p36"/>
              <p:cNvSpPr/>
              <p:nvPr/>
            </p:nvSpPr>
            <p:spPr>
              <a:xfrm>
                <a:off x="5265225" y="228591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 name="Google Shape;786;p36"/>
            <p:cNvGrpSpPr/>
            <p:nvPr/>
          </p:nvGrpSpPr>
          <p:grpSpPr>
            <a:xfrm>
              <a:off x="-856958" y="656504"/>
              <a:ext cx="2430741" cy="185537"/>
              <a:chOff x="1748547" y="1392116"/>
              <a:chExt cx="5911958" cy="451312"/>
            </a:xfrm>
          </p:grpSpPr>
          <p:sp>
            <p:nvSpPr>
              <p:cNvPr id="787" name="Google Shape;787;p36"/>
              <p:cNvSpPr/>
              <p:nvPr/>
            </p:nvSpPr>
            <p:spPr>
              <a:xfrm>
                <a:off x="1748547" y="1392116"/>
                <a:ext cx="5793758" cy="395567"/>
              </a:xfrm>
              <a:custGeom>
                <a:avLst/>
                <a:gdLst/>
                <a:ahLst/>
                <a:cxnLst/>
                <a:rect l="l" t="t" r="r" b="b"/>
                <a:pathLst>
                  <a:path w="111066" h="7583" extrusionOk="0">
                    <a:moveTo>
                      <a:pt x="0" y="0"/>
                    </a:moveTo>
                    <a:lnTo>
                      <a:pt x="79263" y="0"/>
                    </a:lnTo>
                    <a:lnTo>
                      <a:pt x="86847" y="7583"/>
                    </a:lnTo>
                    <a:lnTo>
                      <a:pt x="111066" y="7583"/>
                    </a:lnTo>
                  </a:path>
                </a:pathLst>
              </a:custGeom>
              <a:noFill/>
              <a:ln w="9525" cap="flat" cmpd="sng">
                <a:solidFill>
                  <a:schemeClr val="dk1"/>
                </a:solidFill>
                <a:prstDash val="solid"/>
                <a:round/>
                <a:headEnd type="none" w="med" len="med"/>
                <a:tailEnd type="none" w="med" len="med"/>
              </a:ln>
            </p:spPr>
          </p:sp>
          <p:sp>
            <p:nvSpPr>
              <p:cNvPr id="788" name="Google Shape;788;p36"/>
              <p:cNvSpPr/>
              <p:nvPr/>
            </p:nvSpPr>
            <p:spPr>
              <a:xfrm>
                <a:off x="7542305" y="1725228"/>
                <a:ext cx="118200" cy="118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 name="Google Shape;789;p36"/>
            <p:cNvGrpSpPr/>
            <p:nvPr/>
          </p:nvGrpSpPr>
          <p:grpSpPr>
            <a:xfrm>
              <a:off x="-842187" y="1064790"/>
              <a:ext cx="3010303" cy="45661"/>
              <a:chOff x="1766900" y="2869225"/>
              <a:chExt cx="3737650" cy="56700"/>
            </a:xfrm>
          </p:grpSpPr>
          <p:cxnSp>
            <p:nvCxnSpPr>
              <p:cNvPr id="790" name="Google Shape;790;p36"/>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791" name="Google Shape;791;p36"/>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7000" r="-8000"/>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78B7062-B2E1-49F7-AA4C-159777CB9D66}"/>
              </a:ext>
            </a:extLst>
          </p:cNvPr>
          <p:cNvPicPr>
            <a:picLocks noChangeAspect="1"/>
          </p:cNvPicPr>
          <p:nvPr/>
        </p:nvPicPr>
        <p:blipFill>
          <a:blip r:embed="rId3"/>
          <a:stretch>
            <a:fillRect/>
          </a:stretch>
        </p:blipFill>
        <p:spPr>
          <a:xfrm>
            <a:off x="407254" y="900221"/>
            <a:ext cx="8606117" cy="3641043"/>
          </a:xfrm>
          <a:prstGeom prst="rect">
            <a:avLst/>
          </a:prstGeom>
        </p:spPr>
      </p:pic>
      <p:pic>
        <p:nvPicPr>
          <p:cNvPr id="10" name="Picture 9">
            <a:extLst>
              <a:ext uri="{FF2B5EF4-FFF2-40B4-BE49-F238E27FC236}">
                <a16:creationId xmlns:a16="http://schemas.microsoft.com/office/drawing/2014/main" id="{23ABE79A-A8E8-47FE-8719-87D9DD047645}"/>
              </a:ext>
            </a:extLst>
          </p:cNvPr>
          <p:cNvPicPr>
            <a:picLocks noChangeAspect="1"/>
          </p:cNvPicPr>
          <p:nvPr/>
        </p:nvPicPr>
        <p:blipFill>
          <a:blip r:embed="rId4"/>
          <a:stretch>
            <a:fillRect/>
          </a:stretch>
        </p:blipFill>
        <p:spPr>
          <a:xfrm>
            <a:off x="349978" y="890845"/>
            <a:ext cx="8606116" cy="3650419"/>
          </a:xfrm>
          <a:prstGeom prst="rect">
            <a:avLst/>
          </a:prstGeom>
        </p:spPr>
      </p:pic>
      <p:pic>
        <p:nvPicPr>
          <p:cNvPr id="12" name="Picture 11">
            <a:extLst>
              <a:ext uri="{FF2B5EF4-FFF2-40B4-BE49-F238E27FC236}">
                <a16:creationId xmlns:a16="http://schemas.microsoft.com/office/drawing/2014/main" id="{36BFCB08-8146-4E32-A7CF-7825A0309945}"/>
              </a:ext>
            </a:extLst>
          </p:cNvPr>
          <p:cNvPicPr>
            <a:picLocks noChangeAspect="1"/>
          </p:cNvPicPr>
          <p:nvPr/>
        </p:nvPicPr>
        <p:blipFill>
          <a:blip r:embed="rId5"/>
          <a:stretch>
            <a:fillRect/>
          </a:stretch>
        </p:blipFill>
        <p:spPr>
          <a:xfrm>
            <a:off x="0" y="983191"/>
            <a:ext cx="9144000" cy="3465726"/>
          </a:xfrm>
          <a:prstGeom prst="rect">
            <a:avLst/>
          </a:prstGeom>
        </p:spPr>
      </p:pic>
    </p:spTree>
    <p:extLst>
      <p:ext uri="{BB962C8B-B14F-4D97-AF65-F5344CB8AC3E}">
        <p14:creationId xmlns:p14="http://schemas.microsoft.com/office/powerpoint/2010/main" val="4010240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p:cTn id="16" dur="500" fill="hold"/>
                                        <p:tgtEl>
                                          <p:spTgt spid="12"/>
                                        </p:tgtEl>
                                        <p:attrNameLst>
                                          <p:attrName>ppt_w</p:attrName>
                                        </p:attrNameLst>
                                      </p:cBhvr>
                                      <p:tavLst>
                                        <p:tav tm="0">
                                          <p:val>
                                            <p:fltVal val="0"/>
                                          </p:val>
                                        </p:tav>
                                        <p:tav tm="100000">
                                          <p:val>
                                            <p:strVal val="#ppt_w"/>
                                          </p:val>
                                        </p:tav>
                                      </p:tavLst>
                                    </p:anim>
                                    <p:anim calcmode="lin" valueType="num">
                                      <p:cBhvr>
                                        <p:cTn id="17" dur="500" fill="hold"/>
                                        <p:tgtEl>
                                          <p:spTgt spid="12"/>
                                        </p:tgtEl>
                                        <p:attrNameLst>
                                          <p:attrName>ppt_h</p:attrName>
                                        </p:attrNameLst>
                                      </p:cBhvr>
                                      <p:tavLst>
                                        <p:tav tm="0">
                                          <p:val>
                                            <p:fltVal val="0"/>
                                          </p:val>
                                        </p:tav>
                                        <p:tav tm="100000">
                                          <p:val>
                                            <p:strVal val="#ppt_h"/>
                                          </p:val>
                                        </p:tav>
                                      </p:tavLst>
                                    </p:anim>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4000" t="18000" r="5000" b="10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88292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4000" t="39000" r="3000" b="16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8BEE34-96AB-4A16-86A8-4E2B0022921B}"/>
              </a:ext>
            </a:extLst>
          </p:cNvPr>
          <p:cNvSpPr>
            <a:spLocks noGrp="1"/>
          </p:cNvSpPr>
          <p:nvPr>
            <p:ph type="title"/>
          </p:nvPr>
        </p:nvSpPr>
        <p:spPr>
          <a:xfrm>
            <a:off x="948823" y="787217"/>
            <a:ext cx="7092674" cy="841800"/>
          </a:xfrm>
        </p:spPr>
        <p:txBody>
          <a:bodyPr/>
          <a:lstStyle/>
          <a:p>
            <a:pPr algn="ctr"/>
            <a:r>
              <a:rPr lang="fr-FR" sz="3600" dirty="0"/>
              <a:t>Analyse des heures de pointe les plus performants</a:t>
            </a:r>
            <a:endParaRPr lang="fr-FR" sz="3600" dirty="0">
              <a:solidFill>
                <a:schemeClr val="tx1"/>
              </a:solidFill>
            </a:endParaRPr>
          </a:p>
        </p:txBody>
      </p:sp>
      <p:sp>
        <p:nvSpPr>
          <p:cNvPr id="8" name="Rectangle 7">
            <a:extLst>
              <a:ext uri="{FF2B5EF4-FFF2-40B4-BE49-F238E27FC236}">
                <a16:creationId xmlns:a16="http://schemas.microsoft.com/office/drawing/2014/main" id="{487964FA-9B7E-4DCD-B4FE-6B6B13FFF9A6}"/>
              </a:ext>
            </a:extLst>
          </p:cNvPr>
          <p:cNvSpPr>
            <a:spLocks noChangeArrowheads="1"/>
          </p:cNvSpPr>
          <p:nvPr/>
        </p:nvSpPr>
        <p:spPr bwMode="auto">
          <a:xfrm>
            <a:off x="433202" y="2350478"/>
            <a:ext cx="4323216"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ClrTx/>
            </a:pPr>
            <a:r>
              <a:rPr lang="fr-FR" sz="1800" dirty="0"/>
              <a:t>l'analyse des heures de pointe des transactions est un outil précieux pour optimiser les opérations d'une entreprise, améliorer l'expérience client et augmenter les ventes.</a:t>
            </a:r>
            <a:endParaRPr lang="fr-FR" altLang="fr-FR" sz="1800" dirty="0">
              <a:solidFill>
                <a:schemeClr val="tx1"/>
              </a:solidFill>
              <a:latin typeface="Arial" panose="020B0604020202020204" pitchFamily="34" charset="0"/>
            </a:endParaRPr>
          </a:p>
        </p:txBody>
      </p:sp>
    </p:spTree>
    <p:extLst>
      <p:ext uri="{BB962C8B-B14F-4D97-AF65-F5344CB8AC3E}">
        <p14:creationId xmlns:p14="http://schemas.microsoft.com/office/powerpoint/2010/main" val="2070809914"/>
      </p:ext>
    </p:extLst>
  </p:cSld>
  <p:clrMapOvr>
    <a:masterClrMapping/>
  </p:clrMapOvr>
  <p:transition spd="slow">
    <p:randomBar dir="vert"/>
  </p:transition>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t="16000" r="8000" b="12000"/>
          </a:stretch>
        </a:blipFill>
        <a:effectLst/>
      </p:bgPr>
    </p:bg>
    <p:spTree>
      <p:nvGrpSpPr>
        <p:cNvPr id="1" name=""/>
        <p:cNvGrpSpPr/>
        <p:nvPr/>
      </p:nvGrpSpPr>
      <p:grpSpPr>
        <a:xfrm>
          <a:off x="0" y="0"/>
          <a:ext cx="0" cy="0"/>
          <a:chOff x="0" y="0"/>
          <a:chExt cx="0" cy="0"/>
        </a:xfrm>
      </p:grpSpPr>
      <p:sp>
        <p:nvSpPr>
          <p:cNvPr id="6" name="Speech Bubble: Rectangle 5">
            <a:extLst>
              <a:ext uri="{FF2B5EF4-FFF2-40B4-BE49-F238E27FC236}">
                <a16:creationId xmlns:a16="http://schemas.microsoft.com/office/drawing/2014/main" id="{2CF673AA-936A-4526-BF77-29067ACBCE4D}"/>
              </a:ext>
            </a:extLst>
          </p:cNvPr>
          <p:cNvSpPr/>
          <p:nvPr/>
        </p:nvSpPr>
        <p:spPr>
          <a:xfrm>
            <a:off x="4777122" y="752966"/>
            <a:ext cx="547914" cy="364066"/>
          </a:xfrm>
          <a:prstGeom prst="wedgeRectCallout">
            <a:avLst>
              <a:gd name="adj1" fmla="val -55316"/>
              <a:gd name="adj2" fmla="val 141781"/>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solidFill>
                  <a:schemeClr val="tx1"/>
                </a:solidFill>
              </a:rPr>
              <a:t>12</a:t>
            </a:r>
          </a:p>
        </p:txBody>
      </p:sp>
    </p:spTree>
    <p:extLst>
      <p:ext uri="{BB962C8B-B14F-4D97-AF65-F5344CB8AC3E}">
        <p14:creationId xmlns:p14="http://schemas.microsoft.com/office/powerpoint/2010/main" val="2576967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0000" t="39000" r="3000" b="10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8BEE34-96AB-4A16-86A8-4E2B0022921B}"/>
              </a:ext>
            </a:extLst>
          </p:cNvPr>
          <p:cNvSpPr>
            <a:spLocks noGrp="1"/>
          </p:cNvSpPr>
          <p:nvPr>
            <p:ph type="title"/>
          </p:nvPr>
        </p:nvSpPr>
        <p:spPr>
          <a:xfrm>
            <a:off x="1294606" y="810269"/>
            <a:ext cx="7092674" cy="841800"/>
          </a:xfrm>
        </p:spPr>
        <p:txBody>
          <a:bodyPr/>
          <a:lstStyle/>
          <a:p>
            <a:pPr algn="ctr"/>
            <a:r>
              <a:rPr lang="fr-FR" sz="3600" dirty="0"/>
              <a:t>Détection des anomalies </a:t>
            </a:r>
            <a:endParaRPr lang="fr-FR" sz="3600" dirty="0">
              <a:solidFill>
                <a:schemeClr val="tx1"/>
              </a:solidFill>
            </a:endParaRPr>
          </a:p>
        </p:txBody>
      </p:sp>
      <p:sp>
        <p:nvSpPr>
          <p:cNvPr id="8" name="Rectangle 7">
            <a:extLst>
              <a:ext uri="{FF2B5EF4-FFF2-40B4-BE49-F238E27FC236}">
                <a16:creationId xmlns:a16="http://schemas.microsoft.com/office/drawing/2014/main" id="{487964FA-9B7E-4DCD-B4FE-6B6B13FFF9A6}"/>
              </a:ext>
            </a:extLst>
          </p:cNvPr>
          <p:cNvSpPr>
            <a:spLocks noChangeArrowheads="1"/>
          </p:cNvSpPr>
          <p:nvPr/>
        </p:nvSpPr>
        <p:spPr bwMode="auto">
          <a:xfrm>
            <a:off x="371730" y="2024907"/>
            <a:ext cx="4323216"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ClrTx/>
            </a:pPr>
            <a:r>
              <a:rPr lang="fr-FR" sz="1800" dirty="0"/>
              <a:t>L'analyse des anomalies permet d'identifier les clients, restaurants et périodes problématiques, offrant ainsi des opportunités pour améliorer les services, réduire les pertes financières et optimiser les opérations, contribuant à une meilleure performance globale de l'entreprise.</a:t>
            </a:r>
            <a:endParaRPr lang="fr-FR" altLang="fr-FR" sz="1800" dirty="0">
              <a:solidFill>
                <a:schemeClr val="tx1"/>
              </a:solidFill>
              <a:latin typeface="Arial" panose="020B0604020202020204" pitchFamily="34" charset="0"/>
            </a:endParaRPr>
          </a:p>
        </p:txBody>
      </p:sp>
    </p:spTree>
    <p:extLst>
      <p:ext uri="{BB962C8B-B14F-4D97-AF65-F5344CB8AC3E}">
        <p14:creationId xmlns:p14="http://schemas.microsoft.com/office/powerpoint/2010/main" val="1817459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7000" r="-22000"/>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7C5FA2C-C5E5-42A1-8C65-89B0570233FD}"/>
              </a:ext>
            </a:extLst>
          </p:cNvPr>
          <p:cNvPicPr>
            <a:picLocks noChangeAspect="1"/>
          </p:cNvPicPr>
          <p:nvPr/>
        </p:nvPicPr>
        <p:blipFill>
          <a:blip r:embed="rId3"/>
          <a:stretch>
            <a:fillRect/>
          </a:stretch>
        </p:blipFill>
        <p:spPr>
          <a:xfrm>
            <a:off x="0" y="790215"/>
            <a:ext cx="9144000" cy="3563070"/>
          </a:xfrm>
          <a:prstGeom prst="rect">
            <a:avLst/>
          </a:prstGeom>
        </p:spPr>
      </p:pic>
      <p:pic>
        <p:nvPicPr>
          <p:cNvPr id="8" name="Picture 7">
            <a:extLst>
              <a:ext uri="{FF2B5EF4-FFF2-40B4-BE49-F238E27FC236}">
                <a16:creationId xmlns:a16="http://schemas.microsoft.com/office/drawing/2014/main" id="{C0E0AE17-E03D-4B91-ADF1-A598E4B81F2F}"/>
              </a:ext>
            </a:extLst>
          </p:cNvPr>
          <p:cNvPicPr>
            <a:picLocks noChangeAspect="1"/>
          </p:cNvPicPr>
          <p:nvPr/>
        </p:nvPicPr>
        <p:blipFill>
          <a:blip r:embed="rId4"/>
          <a:stretch>
            <a:fillRect/>
          </a:stretch>
        </p:blipFill>
        <p:spPr>
          <a:xfrm>
            <a:off x="-15368" y="790215"/>
            <a:ext cx="9144000" cy="3563070"/>
          </a:xfrm>
          <a:prstGeom prst="rect">
            <a:avLst/>
          </a:prstGeom>
        </p:spPr>
      </p:pic>
      <p:pic>
        <p:nvPicPr>
          <p:cNvPr id="10" name="Picture 9">
            <a:extLst>
              <a:ext uri="{FF2B5EF4-FFF2-40B4-BE49-F238E27FC236}">
                <a16:creationId xmlns:a16="http://schemas.microsoft.com/office/drawing/2014/main" id="{90ECE558-B93B-43E4-B26F-B4495C9A8DA4}"/>
              </a:ext>
            </a:extLst>
          </p:cNvPr>
          <p:cNvPicPr>
            <a:picLocks noChangeAspect="1"/>
          </p:cNvPicPr>
          <p:nvPr/>
        </p:nvPicPr>
        <p:blipFill>
          <a:blip r:embed="rId5"/>
          <a:stretch>
            <a:fillRect/>
          </a:stretch>
        </p:blipFill>
        <p:spPr>
          <a:xfrm>
            <a:off x="7684" y="875064"/>
            <a:ext cx="9144000" cy="3478222"/>
          </a:xfrm>
          <a:prstGeom prst="rect">
            <a:avLst/>
          </a:prstGeom>
        </p:spPr>
      </p:pic>
    </p:spTree>
    <p:extLst>
      <p:ext uri="{BB962C8B-B14F-4D97-AF65-F5344CB8AC3E}">
        <p14:creationId xmlns:p14="http://schemas.microsoft.com/office/powerpoint/2010/main" val="290153881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heel(1)">
                                      <p:cBhvr>
                                        <p:cTn id="20"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4000" t="38000" r="7000" b="9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8BEE34-96AB-4A16-86A8-4E2B0022921B}"/>
              </a:ext>
            </a:extLst>
          </p:cNvPr>
          <p:cNvSpPr>
            <a:spLocks noGrp="1"/>
          </p:cNvSpPr>
          <p:nvPr>
            <p:ph type="title"/>
          </p:nvPr>
        </p:nvSpPr>
        <p:spPr>
          <a:xfrm>
            <a:off x="1440603" y="848689"/>
            <a:ext cx="7092674" cy="841800"/>
          </a:xfrm>
        </p:spPr>
        <p:txBody>
          <a:bodyPr/>
          <a:lstStyle/>
          <a:p>
            <a:pPr algn="ctr"/>
            <a:r>
              <a:rPr lang="fr-FR" sz="3600" dirty="0"/>
              <a:t>Analyse des performances des caissiers</a:t>
            </a:r>
            <a:endParaRPr lang="fr-FR" sz="3600" dirty="0">
              <a:solidFill>
                <a:schemeClr val="tx1"/>
              </a:solidFill>
            </a:endParaRPr>
          </a:p>
        </p:txBody>
      </p:sp>
      <p:sp>
        <p:nvSpPr>
          <p:cNvPr id="8" name="Rectangle 7">
            <a:extLst>
              <a:ext uri="{FF2B5EF4-FFF2-40B4-BE49-F238E27FC236}">
                <a16:creationId xmlns:a16="http://schemas.microsoft.com/office/drawing/2014/main" id="{487964FA-9B7E-4DCD-B4FE-6B6B13FFF9A6}"/>
              </a:ext>
            </a:extLst>
          </p:cNvPr>
          <p:cNvSpPr>
            <a:spLocks noChangeArrowheads="1"/>
          </p:cNvSpPr>
          <p:nvPr/>
        </p:nvSpPr>
        <p:spPr bwMode="auto">
          <a:xfrm>
            <a:off x="371730" y="2163406"/>
            <a:ext cx="4323216"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ClrTx/>
            </a:pPr>
            <a:r>
              <a:rPr lang="fr-FR" sz="1800" dirty="0"/>
              <a:t>L'analyse des performances des caissiers, basée sur le montant total traité et le nombre de transactions, permet d'évaluer leur efficacité et productivité, facilitant l'identification des forces et faiblesses pour ajuster les actions correctives si nécessaire.</a:t>
            </a:r>
            <a:endParaRPr lang="fr-FR" altLang="fr-FR" sz="1800" dirty="0">
              <a:solidFill>
                <a:schemeClr val="tx1"/>
              </a:solidFill>
              <a:latin typeface="Arial" panose="020B0604020202020204" pitchFamily="34" charset="0"/>
            </a:endParaRPr>
          </a:p>
        </p:txBody>
      </p:sp>
    </p:spTree>
    <p:extLst>
      <p:ext uri="{BB962C8B-B14F-4D97-AF65-F5344CB8AC3E}">
        <p14:creationId xmlns:p14="http://schemas.microsoft.com/office/powerpoint/2010/main" val="2541362667"/>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10000" r="-6000"/>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7E054D9-0CA8-4847-A2D4-077D957C050F}"/>
              </a:ext>
            </a:extLst>
          </p:cNvPr>
          <p:cNvPicPr>
            <a:picLocks noChangeAspect="1"/>
          </p:cNvPicPr>
          <p:nvPr/>
        </p:nvPicPr>
        <p:blipFill>
          <a:blip r:embed="rId3"/>
          <a:stretch>
            <a:fillRect/>
          </a:stretch>
        </p:blipFill>
        <p:spPr>
          <a:xfrm>
            <a:off x="683879" y="917201"/>
            <a:ext cx="7653297" cy="3478146"/>
          </a:xfrm>
          <a:prstGeom prst="rect">
            <a:avLst/>
          </a:prstGeom>
        </p:spPr>
      </p:pic>
      <p:pic>
        <p:nvPicPr>
          <p:cNvPr id="8" name="Picture 7">
            <a:extLst>
              <a:ext uri="{FF2B5EF4-FFF2-40B4-BE49-F238E27FC236}">
                <a16:creationId xmlns:a16="http://schemas.microsoft.com/office/drawing/2014/main" id="{C76670C0-57BC-433B-9F38-6E44F95501E5}"/>
              </a:ext>
            </a:extLst>
          </p:cNvPr>
          <p:cNvPicPr>
            <a:picLocks noChangeAspect="1"/>
          </p:cNvPicPr>
          <p:nvPr/>
        </p:nvPicPr>
        <p:blipFill>
          <a:blip r:embed="rId4"/>
          <a:stretch>
            <a:fillRect/>
          </a:stretch>
        </p:blipFill>
        <p:spPr>
          <a:xfrm>
            <a:off x="760720" y="917201"/>
            <a:ext cx="7530352" cy="3478146"/>
          </a:xfrm>
          <a:prstGeom prst="rect">
            <a:avLst/>
          </a:prstGeom>
        </p:spPr>
      </p:pic>
    </p:spTree>
    <p:extLst>
      <p:ext uri="{BB962C8B-B14F-4D97-AF65-F5344CB8AC3E}">
        <p14:creationId xmlns:p14="http://schemas.microsoft.com/office/powerpoint/2010/main" val="118580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58000" t="42000" b="14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8BEE34-96AB-4A16-86A8-4E2B0022921B}"/>
              </a:ext>
            </a:extLst>
          </p:cNvPr>
          <p:cNvSpPr>
            <a:spLocks noGrp="1"/>
          </p:cNvSpPr>
          <p:nvPr>
            <p:ph type="title"/>
          </p:nvPr>
        </p:nvSpPr>
        <p:spPr>
          <a:xfrm>
            <a:off x="895036" y="998442"/>
            <a:ext cx="7092674" cy="841800"/>
          </a:xfrm>
        </p:spPr>
        <p:txBody>
          <a:bodyPr/>
          <a:lstStyle/>
          <a:p>
            <a:pPr algn="ctr"/>
            <a:r>
              <a:rPr lang="fr-FR" sz="2800" dirty="0"/>
              <a:t>Analyse de la corrélation entre solde des cartes prépayées et dépenses des clients</a:t>
            </a:r>
            <a:endParaRPr lang="fr-FR" sz="7200" dirty="0">
              <a:solidFill>
                <a:schemeClr val="tx1"/>
              </a:solidFill>
            </a:endParaRPr>
          </a:p>
        </p:txBody>
      </p:sp>
      <p:sp>
        <p:nvSpPr>
          <p:cNvPr id="8" name="Rectangle 7">
            <a:extLst>
              <a:ext uri="{FF2B5EF4-FFF2-40B4-BE49-F238E27FC236}">
                <a16:creationId xmlns:a16="http://schemas.microsoft.com/office/drawing/2014/main" id="{487964FA-9B7E-4DCD-B4FE-6B6B13FFF9A6}"/>
              </a:ext>
            </a:extLst>
          </p:cNvPr>
          <p:cNvSpPr>
            <a:spLocks noChangeArrowheads="1"/>
          </p:cNvSpPr>
          <p:nvPr/>
        </p:nvSpPr>
        <p:spPr bwMode="auto">
          <a:xfrm>
            <a:off x="371730" y="2055686"/>
            <a:ext cx="4884149"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ClrTx/>
            </a:pPr>
            <a:r>
              <a:rPr lang="fr-FR" sz="2000" dirty="0"/>
              <a:t>La corrélation permet d'identifier les relations entre variables, comme le solde des cartes prépayées et les dépenses. Cela aide à prévoir les comportements futurs et à optimiser les stratégies commerciales, améliorant ainsi la prise de décision.</a:t>
            </a:r>
            <a:endParaRPr lang="fr-FR" altLang="fr-FR" sz="1600" dirty="0">
              <a:solidFill>
                <a:schemeClr val="tx1"/>
              </a:solidFill>
              <a:latin typeface="Arial" panose="020B0604020202020204" pitchFamily="34" charset="0"/>
            </a:endParaRPr>
          </a:p>
        </p:txBody>
      </p:sp>
    </p:spTree>
    <p:extLst>
      <p:ext uri="{BB962C8B-B14F-4D97-AF65-F5344CB8AC3E}">
        <p14:creationId xmlns:p14="http://schemas.microsoft.com/office/powerpoint/2010/main" val="778688624"/>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4000" t="16000" r="2000" b="10000"/>
          </a:stretch>
        </a:blipFill>
        <a:effectLst/>
      </p:bgPr>
    </p:bg>
    <p:spTree>
      <p:nvGrpSpPr>
        <p:cNvPr id="1" name=""/>
        <p:cNvGrpSpPr/>
        <p:nvPr/>
      </p:nvGrpSpPr>
      <p:grpSpPr>
        <a:xfrm>
          <a:off x="0" y="0"/>
          <a:ext cx="0" cy="0"/>
          <a:chOff x="0" y="0"/>
          <a:chExt cx="0" cy="0"/>
        </a:xfrm>
      </p:grpSpPr>
      <p:sp>
        <p:nvSpPr>
          <p:cNvPr id="6" name="Speech Bubble: Rectangle 5">
            <a:extLst>
              <a:ext uri="{FF2B5EF4-FFF2-40B4-BE49-F238E27FC236}">
                <a16:creationId xmlns:a16="http://schemas.microsoft.com/office/drawing/2014/main" id="{318D5D2D-55B5-4A30-97DC-B58CEBB8C97B}"/>
              </a:ext>
            </a:extLst>
          </p:cNvPr>
          <p:cNvSpPr/>
          <p:nvPr/>
        </p:nvSpPr>
        <p:spPr>
          <a:xfrm>
            <a:off x="6162597" y="1459898"/>
            <a:ext cx="2435837" cy="364066"/>
          </a:xfrm>
          <a:prstGeom prst="wedgeRectCallout">
            <a:avLst>
              <a:gd name="adj1" fmla="val -55316"/>
              <a:gd name="adj2" fmla="val 141781"/>
            </a:avLst>
          </a:prstGeom>
        </p:spPr>
        <p:style>
          <a:lnRef idx="2">
            <a:schemeClr val="dk1"/>
          </a:lnRef>
          <a:fillRef idx="1">
            <a:schemeClr val="lt1"/>
          </a:fillRef>
          <a:effectRef idx="0">
            <a:schemeClr val="dk1"/>
          </a:effectRef>
          <a:fontRef idx="minor">
            <a:schemeClr val="dk1"/>
          </a:fontRef>
        </p:style>
        <p:txBody>
          <a:bodyPr rtlCol="0" anchor="ctr"/>
          <a:lstStyle/>
          <a:p>
            <a:r>
              <a:rPr lang="fr-FR" dirty="0"/>
              <a:t>Corrélation : 0.88546213006</a:t>
            </a:r>
          </a:p>
        </p:txBody>
      </p:sp>
    </p:spTree>
    <p:extLst>
      <p:ext uri="{BB962C8B-B14F-4D97-AF65-F5344CB8AC3E}">
        <p14:creationId xmlns:p14="http://schemas.microsoft.com/office/powerpoint/2010/main" val="1185423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96DAC541-7B7A-43D3-8B79-37D633B846F1}">
                <asvg:svgBlip xmlns:asvg="http://schemas.microsoft.com/office/drawing/2016/SVG/main" r:embed="rId4"/>
              </a:ext>
            </a:extLst>
          </a:blip>
          <a:srcRect/>
          <a:stretch>
            <a:fillRect l="-28000" t="99000" r="-18000" b="8000"/>
          </a:stretch>
        </a:blipFill>
        <a:effectLst/>
      </p:bgPr>
    </p:bg>
    <p:spTree>
      <p:nvGrpSpPr>
        <p:cNvPr id="1" name="Shape 757"/>
        <p:cNvGrpSpPr/>
        <p:nvPr/>
      </p:nvGrpSpPr>
      <p:grpSpPr>
        <a:xfrm>
          <a:off x="0" y="0"/>
          <a:ext cx="0" cy="0"/>
          <a:chOff x="0" y="0"/>
          <a:chExt cx="0" cy="0"/>
        </a:xfrm>
      </p:grpSpPr>
      <p:sp>
        <p:nvSpPr>
          <p:cNvPr id="759" name="Google Shape;759;p36"/>
          <p:cNvSpPr txBox="1">
            <a:spLocks noGrp="1"/>
          </p:cNvSpPr>
          <p:nvPr>
            <p:ph type="ctrTitle"/>
          </p:nvPr>
        </p:nvSpPr>
        <p:spPr>
          <a:xfrm>
            <a:off x="1260609" y="1714975"/>
            <a:ext cx="6355500" cy="2418081"/>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fr-FR" sz="2800" dirty="0"/>
              <a:t>Table des Matières</a:t>
            </a:r>
            <a:br>
              <a:rPr lang="fr-FR" sz="2800" dirty="0"/>
            </a:br>
            <a:br>
              <a:rPr lang="fr-FR" sz="2800" dirty="0"/>
            </a:br>
            <a:r>
              <a:rPr lang="fr-FR" sz="2800" dirty="0"/>
              <a:t>1.1 Objective</a:t>
            </a:r>
            <a:br>
              <a:rPr lang="fr-FR" sz="2800" dirty="0"/>
            </a:br>
            <a:r>
              <a:rPr lang="fr-FR" sz="2800" dirty="0"/>
              <a:t>1.2 </a:t>
            </a:r>
            <a:r>
              <a:rPr lang="fr-FR" sz="2800" dirty="0">
                <a:solidFill>
                  <a:schemeClr val="tx1"/>
                </a:solidFill>
              </a:rPr>
              <a:t>Aperçu des données</a:t>
            </a:r>
            <a:br>
              <a:rPr lang="fr-FR" sz="2800" dirty="0"/>
            </a:br>
            <a:r>
              <a:rPr lang="fr-FR" sz="2800" dirty="0"/>
              <a:t>1.3 Analyse des Données</a:t>
            </a:r>
            <a:br>
              <a:rPr lang="fr-FR" sz="2800" dirty="0"/>
            </a:br>
            <a:r>
              <a:rPr lang="fr-FR" sz="2800" dirty="0"/>
              <a:t>1.4 Conclusion</a:t>
            </a:r>
          </a:p>
        </p:txBody>
      </p:sp>
      <p:grpSp>
        <p:nvGrpSpPr>
          <p:cNvPr id="760" name="Google Shape;760;p36"/>
          <p:cNvGrpSpPr/>
          <p:nvPr/>
        </p:nvGrpSpPr>
        <p:grpSpPr>
          <a:xfrm rot="10800000">
            <a:off x="6662200" y="3637323"/>
            <a:ext cx="3537150" cy="626797"/>
            <a:chOff x="1199232" y="2120038"/>
            <a:chExt cx="4391793" cy="778340"/>
          </a:xfrm>
        </p:grpSpPr>
        <p:grpSp>
          <p:nvGrpSpPr>
            <p:cNvPr id="761" name="Google Shape;761;p36"/>
            <p:cNvGrpSpPr/>
            <p:nvPr/>
          </p:nvGrpSpPr>
          <p:grpSpPr>
            <a:xfrm>
              <a:off x="2227732" y="2577138"/>
              <a:ext cx="1945675" cy="56700"/>
              <a:chOff x="2227732" y="2661275"/>
              <a:chExt cx="1945675" cy="56700"/>
            </a:xfrm>
          </p:grpSpPr>
          <p:cxnSp>
            <p:nvCxnSpPr>
              <p:cNvPr id="762" name="Google Shape;762;p36"/>
              <p:cNvCxnSpPr/>
              <p:nvPr/>
            </p:nvCxnSpPr>
            <p:spPr>
              <a:xfrm>
                <a:off x="2227732"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763" name="Google Shape;763;p36"/>
              <p:cNvSpPr/>
              <p:nvPr/>
            </p:nvSpPr>
            <p:spPr>
              <a:xfrm>
                <a:off x="4116707"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 name="Google Shape;764;p36"/>
            <p:cNvGrpSpPr/>
            <p:nvPr/>
          </p:nvGrpSpPr>
          <p:grpSpPr>
            <a:xfrm>
              <a:off x="1943838" y="2729277"/>
              <a:ext cx="1938597" cy="169100"/>
              <a:chOff x="2216194" y="2593212"/>
              <a:chExt cx="4728285" cy="412439"/>
            </a:xfrm>
          </p:grpSpPr>
          <p:sp>
            <p:nvSpPr>
              <p:cNvPr id="765" name="Google Shape;765;p36"/>
              <p:cNvSpPr/>
              <p:nvPr/>
            </p:nvSpPr>
            <p:spPr>
              <a:xfrm>
                <a:off x="2216194" y="2593212"/>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766" name="Google Shape;766;p36"/>
              <p:cNvSpPr/>
              <p:nvPr/>
            </p:nvSpPr>
            <p:spPr>
              <a:xfrm>
                <a:off x="6810079" y="2871251"/>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 name="Google Shape;767;p36"/>
            <p:cNvGrpSpPr/>
            <p:nvPr/>
          </p:nvGrpSpPr>
          <p:grpSpPr>
            <a:xfrm>
              <a:off x="1779150" y="2289288"/>
              <a:ext cx="3811875" cy="127113"/>
              <a:chOff x="1779150" y="2604263"/>
              <a:chExt cx="3811875" cy="127113"/>
            </a:xfrm>
          </p:grpSpPr>
          <p:sp>
            <p:nvSpPr>
              <p:cNvPr id="768" name="Google Shape;768;p36"/>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sp>
          <p:sp>
            <p:nvSpPr>
              <p:cNvPr id="769" name="Google Shape;769;p36"/>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 name="Google Shape;770;p36"/>
            <p:cNvGrpSpPr/>
            <p:nvPr/>
          </p:nvGrpSpPr>
          <p:grpSpPr>
            <a:xfrm>
              <a:off x="1199232" y="2120038"/>
              <a:ext cx="3737650" cy="56700"/>
              <a:chOff x="1199232" y="2869225"/>
              <a:chExt cx="3737650" cy="56700"/>
            </a:xfrm>
          </p:grpSpPr>
          <p:cxnSp>
            <p:nvCxnSpPr>
              <p:cNvPr id="771" name="Google Shape;771;p36"/>
              <p:cNvCxnSpPr/>
              <p:nvPr/>
            </p:nvCxnSpPr>
            <p:spPr>
              <a:xfrm>
                <a:off x="1199232"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772" name="Google Shape;772;p36"/>
              <p:cNvSpPr/>
              <p:nvPr/>
            </p:nvSpPr>
            <p:spPr>
              <a:xfrm>
                <a:off x="4880182"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3" name="Google Shape;773;p36"/>
          <p:cNvGrpSpPr/>
          <p:nvPr/>
        </p:nvGrpSpPr>
        <p:grpSpPr>
          <a:xfrm>
            <a:off x="-1696246" y="967904"/>
            <a:ext cx="3599787" cy="1044096"/>
            <a:chOff x="-1431671" y="656504"/>
            <a:chExt cx="3599787" cy="1044096"/>
          </a:xfrm>
        </p:grpSpPr>
        <p:grpSp>
          <p:nvGrpSpPr>
            <p:cNvPr id="774" name="Google Shape;774;p36"/>
            <p:cNvGrpSpPr/>
            <p:nvPr/>
          </p:nvGrpSpPr>
          <p:grpSpPr>
            <a:xfrm>
              <a:off x="-368508" y="1432892"/>
              <a:ext cx="1567047" cy="45661"/>
              <a:chOff x="1754675" y="2661275"/>
              <a:chExt cx="1945675" cy="56700"/>
            </a:xfrm>
          </p:grpSpPr>
          <p:cxnSp>
            <p:nvCxnSpPr>
              <p:cNvPr id="775" name="Google Shape;775;p36"/>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776" name="Google Shape;776;p36"/>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 name="Google Shape;777;p36"/>
            <p:cNvGrpSpPr/>
            <p:nvPr/>
          </p:nvGrpSpPr>
          <p:grpSpPr>
            <a:xfrm>
              <a:off x="-766480" y="1564412"/>
              <a:ext cx="1561280" cy="136187"/>
              <a:chOff x="1754675" y="2824000"/>
              <a:chExt cx="4728285" cy="412439"/>
            </a:xfrm>
          </p:grpSpPr>
          <p:sp>
            <p:nvSpPr>
              <p:cNvPr id="778" name="Google Shape;778;p36"/>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779" name="Google Shape;779;p36"/>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 name="Google Shape;780;p36"/>
            <p:cNvGrpSpPr/>
            <p:nvPr/>
          </p:nvGrpSpPr>
          <p:grpSpPr>
            <a:xfrm>
              <a:off x="-1431671" y="1201087"/>
              <a:ext cx="3070084" cy="102364"/>
              <a:chOff x="1779150" y="2604263"/>
              <a:chExt cx="3811875" cy="127113"/>
            </a:xfrm>
          </p:grpSpPr>
          <p:sp>
            <p:nvSpPr>
              <p:cNvPr id="781" name="Google Shape;781;p36"/>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sp>
          <p:sp>
            <p:nvSpPr>
              <p:cNvPr id="782" name="Google Shape;782;p36"/>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 name="Google Shape;783;p36"/>
            <p:cNvGrpSpPr/>
            <p:nvPr/>
          </p:nvGrpSpPr>
          <p:grpSpPr>
            <a:xfrm>
              <a:off x="-856941" y="773805"/>
              <a:ext cx="2877996" cy="223763"/>
              <a:chOff x="1748550" y="2064750"/>
              <a:chExt cx="3573375" cy="277863"/>
            </a:xfrm>
          </p:grpSpPr>
          <p:sp>
            <p:nvSpPr>
              <p:cNvPr id="784" name="Google Shape;784;p36"/>
              <p:cNvSpPr/>
              <p:nvPr/>
            </p:nvSpPr>
            <p:spPr>
              <a:xfrm>
                <a:off x="1748550" y="2064750"/>
                <a:ext cx="3516675" cy="253825"/>
              </a:xfrm>
              <a:custGeom>
                <a:avLst/>
                <a:gdLst/>
                <a:ahLst/>
                <a:cxnLst/>
                <a:rect l="l" t="t" r="r" b="b"/>
                <a:pathLst>
                  <a:path w="140667" h="10153" extrusionOk="0">
                    <a:moveTo>
                      <a:pt x="0" y="0"/>
                    </a:moveTo>
                    <a:lnTo>
                      <a:pt x="67520" y="0"/>
                    </a:lnTo>
                    <a:lnTo>
                      <a:pt x="77673" y="10153"/>
                    </a:lnTo>
                    <a:lnTo>
                      <a:pt x="140667" y="10153"/>
                    </a:lnTo>
                  </a:path>
                </a:pathLst>
              </a:custGeom>
              <a:noFill/>
              <a:ln w="9525" cap="flat" cmpd="sng">
                <a:solidFill>
                  <a:schemeClr val="dk1"/>
                </a:solidFill>
                <a:prstDash val="solid"/>
                <a:round/>
                <a:headEnd type="none" w="med" len="med"/>
                <a:tailEnd type="none" w="med" len="med"/>
              </a:ln>
            </p:spPr>
          </p:sp>
          <p:sp>
            <p:nvSpPr>
              <p:cNvPr id="785" name="Google Shape;785;p36"/>
              <p:cNvSpPr/>
              <p:nvPr/>
            </p:nvSpPr>
            <p:spPr>
              <a:xfrm>
                <a:off x="5265225" y="228591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 name="Google Shape;786;p36"/>
            <p:cNvGrpSpPr/>
            <p:nvPr/>
          </p:nvGrpSpPr>
          <p:grpSpPr>
            <a:xfrm>
              <a:off x="-856958" y="656504"/>
              <a:ext cx="2430741" cy="185537"/>
              <a:chOff x="1748547" y="1392116"/>
              <a:chExt cx="5911958" cy="451312"/>
            </a:xfrm>
          </p:grpSpPr>
          <p:sp>
            <p:nvSpPr>
              <p:cNvPr id="787" name="Google Shape;787;p36"/>
              <p:cNvSpPr/>
              <p:nvPr/>
            </p:nvSpPr>
            <p:spPr>
              <a:xfrm>
                <a:off x="1748547" y="1392116"/>
                <a:ext cx="5793758" cy="395567"/>
              </a:xfrm>
              <a:custGeom>
                <a:avLst/>
                <a:gdLst/>
                <a:ahLst/>
                <a:cxnLst/>
                <a:rect l="l" t="t" r="r" b="b"/>
                <a:pathLst>
                  <a:path w="111066" h="7583" extrusionOk="0">
                    <a:moveTo>
                      <a:pt x="0" y="0"/>
                    </a:moveTo>
                    <a:lnTo>
                      <a:pt x="79263" y="0"/>
                    </a:lnTo>
                    <a:lnTo>
                      <a:pt x="86847" y="7583"/>
                    </a:lnTo>
                    <a:lnTo>
                      <a:pt x="111066" y="7583"/>
                    </a:lnTo>
                  </a:path>
                </a:pathLst>
              </a:custGeom>
              <a:noFill/>
              <a:ln w="9525" cap="flat" cmpd="sng">
                <a:solidFill>
                  <a:schemeClr val="dk1"/>
                </a:solidFill>
                <a:prstDash val="solid"/>
                <a:round/>
                <a:headEnd type="none" w="med" len="med"/>
                <a:tailEnd type="none" w="med" len="med"/>
              </a:ln>
            </p:spPr>
          </p:sp>
          <p:sp>
            <p:nvSpPr>
              <p:cNvPr id="788" name="Google Shape;788;p36"/>
              <p:cNvSpPr/>
              <p:nvPr/>
            </p:nvSpPr>
            <p:spPr>
              <a:xfrm>
                <a:off x="7542305" y="1725228"/>
                <a:ext cx="118200" cy="118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 name="Google Shape;789;p36"/>
            <p:cNvGrpSpPr/>
            <p:nvPr/>
          </p:nvGrpSpPr>
          <p:grpSpPr>
            <a:xfrm>
              <a:off x="-842187" y="1064790"/>
              <a:ext cx="3010303" cy="45661"/>
              <a:chOff x="1766900" y="2869225"/>
              <a:chExt cx="3737650" cy="56700"/>
            </a:xfrm>
          </p:grpSpPr>
          <p:cxnSp>
            <p:nvCxnSpPr>
              <p:cNvPr id="790" name="Google Shape;790;p36"/>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791" name="Google Shape;791;p36"/>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672782529"/>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96DAC541-7B7A-43D3-8B79-37D633B846F1}">
                <asvg:svgBlip xmlns:asvg="http://schemas.microsoft.com/office/drawing/2016/SVG/main" r:embed="rId4"/>
              </a:ext>
            </a:extLst>
          </a:blip>
          <a:srcRect/>
          <a:stretch>
            <a:fillRect t="15000" r="-1000" b="11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8BEE34-96AB-4A16-86A8-4E2B0022921B}"/>
              </a:ext>
            </a:extLst>
          </p:cNvPr>
          <p:cNvSpPr>
            <a:spLocks noGrp="1"/>
          </p:cNvSpPr>
          <p:nvPr>
            <p:ph type="title"/>
          </p:nvPr>
        </p:nvSpPr>
        <p:spPr>
          <a:xfrm>
            <a:off x="895036" y="998442"/>
            <a:ext cx="7092674" cy="841800"/>
          </a:xfrm>
        </p:spPr>
        <p:txBody>
          <a:bodyPr/>
          <a:lstStyle/>
          <a:p>
            <a:pPr algn="ctr"/>
            <a:r>
              <a:rPr lang="fr-FR" sz="2800" dirty="0"/>
              <a:t>Conclusion</a:t>
            </a:r>
            <a:endParaRPr lang="fr-FR" sz="7200" dirty="0">
              <a:solidFill>
                <a:schemeClr val="tx1"/>
              </a:solidFill>
            </a:endParaRPr>
          </a:p>
        </p:txBody>
      </p:sp>
      <p:sp>
        <p:nvSpPr>
          <p:cNvPr id="8" name="Rectangle 7">
            <a:extLst>
              <a:ext uri="{FF2B5EF4-FFF2-40B4-BE49-F238E27FC236}">
                <a16:creationId xmlns:a16="http://schemas.microsoft.com/office/drawing/2014/main" id="{487964FA-9B7E-4DCD-B4FE-6B6B13FFF9A6}"/>
              </a:ext>
            </a:extLst>
          </p:cNvPr>
          <p:cNvSpPr>
            <a:spLocks noChangeArrowheads="1"/>
          </p:cNvSpPr>
          <p:nvPr/>
        </p:nvSpPr>
        <p:spPr bwMode="auto">
          <a:xfrm>
            <a:off x="371730" y="2363462"/>
            <a:ext cx="8480277"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ClrTx/>
            </a:pPr>
            <a:r>
              <a:rPr lang="fr-FR" sz="2000" dirty="0"/>
              <a:t>Ce projet a permis d'analyser les transactions effectuées via les cartes prépayées, en identifiant les tendances d'utilisation, les performances des caissiers, et les anomalies potentielles. Grâce à ces analyses, des actions correctives peuvent être mises en place pour améliorer l'efficacité opérationnelle et optimiser l'expérience client.</a:t>
            </a:r>
            <a:endParaRPr lang="fr-FR" altLang="fr-FR" sz="1200" dirty="0">
              <a:solidFill>
                <a:schemeClr val="tx1"/>
              </a:solidFill>
              <a:latin typeface="Arial" panose="020B0604020202020204" pitchFamily="34" charset="0"/>
            </a:endParaRPr>
          </a:p>
        </p:txBody>
      </p:sp>
    </p:spTree>
    <p:extLst>
      <p:ext uri="{BB962C8B-B14F-4D97-AF65-F5344CB8AC3E}">
        <p14:creationId xmlns:p14="http://schemas.microsoft.com/office/powerpoint/2010/main" val="952081354"/>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6000" r="-22000"/>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EA2E3F-DB96-4EC9-BCC3-82B074F0FBB9}"/>
              </a:ext>
            </a:extLst>
          </p:cNvPr>
          <p:cNvPicPr>
            <a:picLocks noChangeAspect="1"/>
          </p:cNvPicPr>
          <p:nvPr/>
        </p:nvPicPr>
        <p:blipFill>
          <a:blip r:embed="rId3"/>
          <a:stretch>
            <a:fillRect/>
          </a:stretch>
        </p:blipFill>
        <p:spPr>
          <a:xfrm>
            <a:off x="4515647" y="1709993"/>
            <a:ext cx="4628353" cy="2908723"/>
          </a:xfrm>
          <a:prstGeom prst="rect">
            <a:avLst/>
          </a:prstGeom>
          <a:ln>
            <a:noFill/>
          </a:ln>
          <a:effectLst>
            <a:softEdge rad="112500"/>
          </a:effectLst>
        </p:spPr>
      </p:pic>
      <p:sp>
        <p:nvSpPr>
          <p:cNvPr id="5" name="Title 1">
            <a:extLst>
              <a:ext uri="{FF2B5EF4-FFF2-40B4-BE49-F238E27FC236}">
                <a16:creationId xmlns:a16="http://schemas.microsoft.com/office/drawing/2014/main" id="{17BC6AC1-7935-4E5E-B31F-9EEE63936DB7}"/>
              </a:ext>
            </a:extLst>
          </p:cNvPr>
          <p:cNvSpPr>
            <a:spLocks noGrp="1"/>
          </p:cNvSpPr>
          <p:nvPr>
            <p:ph type="title"/>
          </p:nvPr>
        </p:nvSpPr>
        <p:spPr>
          <a:xfrm>
            <a:off x="2146407" y="569203"/>
            <a:ext cx="3853046" cy="841800"/>
          </a:xfrm>
        </p:spPr>
        <p:txBody>
          <a:bodyPr/>
          <a:lstStyle/>
          <a:p>
            <a:pPr algn="ctr"/>
            <a:r>
              <a:rPr lang="fr-FR" dirty="0">
                <a:solidFill>
                  <a:schemeClr val="tx1"/>
                </a:solidFill>
              </a:rPr>
              <a:t>Objective</a:t>
            </a:r>
          </a:p>
        </p:txBody>
      </p:sp>
      <p:sp>
        <p:nvSpPr>
          <p:cNvPr id="6" name="Rectangle 1">
            <a:extLst>
              <a:ext uri="{FF2B5EF4-FFF2-40B4-BE49-F238E27FC236}">
                <a16:creationId xmlns:a16="http://schemas.microsoft.com/office/drawing/2014/main" id="{AF921F3F-E7ED-4AFB-934F-1043E65FF06A}"/>
              </a:ext>
            </a:extLst>
          </p:cNvPr>
          <p:cNvSpPr txBox="1">
            <a:spLocks noChangeArrowheads="1"/>
          </p:cNvSpPr>
          <p:nvPr/>
        </p:nvSpPr>
        <p:spPr bwMode="auto">
          <a:xfrm>
            <a:off x="254695" y="1291075"/>
            <a:ext cx="4180114"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square" lIns="91440" tIns="45720" rIns="91440" bIns="45720" numCol="1" anchor="ctr" anchorCtr="0" compatLnSpc="1">
            <a:prstTxWarp prst="textNoShape">
              <a:avLst/>
            </a:prstTxWarp>
            <a:sp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rgbClr val="000000"/>
              </a:buClr>
              <a:buSzPts val="3600"/>
              <a:buFont typeface="Fira Sans Extra Condensed Medium"/>
              <a:buNone/>
              <a:defRPr sz="36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pPr algn="l" eaLnBrk="0" fontAlgn="base" hangingPunct="0">
              <a:spcBef>
                <a:spcPct val="0"/>
              </a:spcBef>
              <a:spcAft>
                <a:spcPct val="0"/>
              </a:spcAft>
              <a:buClrTx/>
              <a:buSzTx/>
              <a:buFontTx/>
              <a:buNone/>
            </a:pPr>
            <a:endParaRPr lang="fr-FR" altLang="fr-FR" sz="1800" dirty="0">
              <a:solidFill>
                <a:schemeClr val="tx1"/>
              </a:solidFill>
              <a:latin typeface="Arial" panose="020B0604020202020204" pitchFamily="34" charset="0"/>
            </a:endParaRPr>
          </a:p>
          <a:p>
            <a:pPr algn="l" eaLnBrk="0" fontAlgn="base" hangingPunct="0">
              <a:spcBef>
                <a:spcPct val="0"/>
              </a:spcBef>
              <a:spcAft>
                <a:spcPct val="0"/>
              </a:spcAft>
              <a:buClrTx/>
              <a:buSzTx/>
              <a:buFontTx/>
              <a:buChar char="•"/>
            </a:pPr>
            <a:r>
              <a:rPr lang="fr-FR" altLang="fr-FR" sz="1800" dirty="0">
                <a:solidFill>
                  <a:schemeClr val="tx1"/>
                </a:solidFill>
                <a:latin typeface="Arial" panose="020B0604020202020204" pitchFamily="34" charset="0"/>
              </a:rPr>
              <a:t> Présenter une solution d'analyse de données pour un système de cartes prépayées dans le secteur de restaurations.</a:t>
            </a:r>
          </a:p>
          <a:p>
            <a:pPr algn="l" eaLnBrk="0" fontAlgn="base" hangingPunct="0">
              <a:spcBef>
                <a:spcPct val="0"/>
              </a:spcBef>
              <a:spcAft>
                <a:spcPct val="0"/>
              </a:spcAft>
              <a:buClrTx/>
              <a:buSzTx/>
            </a:pPr>
            <a:endParaRPr lang="fr-FR" altLang="fr-FR" sz="1800" dirty="0">
              <a:solidFill>
                <a:schemeClr val="tx1"/>
              </a:solidFill>
              <a:latin typeface="Arial" panose="020B0604020202020204" pitchFamily="34" charset="0"/>
            </a:endParaRPr>
          </a:p>
          <a:p>
            <a:pPr algn="l" eaLnBrk="0" fontAlgn="base" hangingPunct="0">
              <a:spcBef>
                <a:spcPct val="0"/>
              </a:spcBef>
              <a:spcAft>
                <a:spcPct val="0"/>
              </a:spcAft>
              <a:buClrTx/>
              <a:buSzTx/>
              <a:buFontTx/>
              <a:buChar char="•"/>
            </a:pPr>
            <a:r>
              <a:rPr lang="fr-FR" altLang="fr-FR" sz="1800" dirty="0">
                <a:solidFill>
                  <a:schemeClr val="tx1"/>
                </a:solidFill>
                <a:latin typeface="Arial" panose="020B0604020202020204" pitchFamily="34" charset="0"/>
              </a:rPr>
              <a:t> Mettre en évidence les tendances de consommation, les comportements des clients et les performances des restaurants. </a:t>
            </a:r>
          </a:p>
        </p:txBody>
      </p:sp>
    </p:spTree>
    <p:extLst>
      <p:ext uri="{BB962C8B-B14F-4D97-AF65-F5344CB8AC3E}">
        <p14:creationId xmlns:p14="http://schemas.microsoft.com/office/powerpoint/2010/main" val="19205357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9000" r="-22000"/>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8D9DB5-37F1-4384-8540-8A22D4687277}"/>
              </a:ext>
            </a:extLst>
          </p:cNvPr>
          <p:cNvPicPr>
            <a:picLocks noChangeAspect="1"/>
          </p:cNvPicPr>
          <p:nvPr/>
        </p:nvPicPr>
        <p:blipFill>
          <a:blip r:embed="rId3"/>
          <a:stretch>
            <a:fillRect/>
          </a:stretch>
        </p:blipFill>
        <p:spPr>
          <a:xfrm>
            <a:off x="5971763" y="1725427"/>
            <a:ext cx="2862146" cy="2135601"/>
          </a:xfrm>
          <a:prstGeom prst="rect">
            <a:avLst/>
          </a:prstGeom>
          <a:ln>
            <a:noFill/>
          </a:ln>
          <a:effectLst>
            <a:softEdge rad="112500"/>
          </a:effectLst>
        </p:spPr>
      </p:pic>
      <p:sp>
        <p:nvSpPr>
          <p:cNvPr id="5" name="Title 1">
            <a:extLst>
              <a:ext uri="{FF2B5EF4-FFF2-40B4-BE49-F238E27FC236}">
                <a16:creationId xmlns:a16="http://schemas.microsoft.com/office/drawing/2014/main" id="{9EC335DF-0AC1-4227-A4C7-58F2F07F44B3}"/>
              </a:ext>
            </a:extLst>
          </p:cNvPr>
          <p:cNvSpPr>
            <a:spLocks noGrp="1"/>
          </p:cNvSpPr>
          <p:nvPr>
            <p:ph type="title"/>
          </p:nvPr>
        </p:nvSpPr>
        <p:spPr>
          <a:xfrm>
            <a:off x="2013440" y="374231"/>
            <a:ext cx="4450970" cy="841800"/>
          </a:xfrm>
        </p:spPr>
        <p:txBody>
          <a:bodyPr/>
          <a:lstStyle/>
          <a:p>
            <a:r>
              <a:rPr lang="fr-FR" sz="2800" dirty="0">
                <a:solidFill>
                  <a:schemeClr val="tx1"/>
                </a:solidFill>
              </a:rPr>
              <a:t>Aperçu des données</a:t>
            </a:r>
          </a:p>
        </p:txBody>
      </p:sp>
      <p:sp>
        <p:nvSpPr>
          <p:cNvPr id="6" name="Rectangle 5">
            <a:extLst>
              <a:ext uri="{FF2B5EF4-FFF2-40B4-BE49-F238E27FC236}">
                <a16:creationId xmlns:a16="http://schemas.microsoft.com/office/drawing/2014/main" id="{06148BA4-76E9-4D82-A616-F7541FEB5749}"/>
              </a:ext>
            </a:extLst>
          </p:cNvPr>
          <p:cNvSpPr>
            <a:spLocks noChangeArrowheads="1"/>
          </p:cNvSpPr>
          <p:nvPr/>
        </p:nvSpPr>
        <p:spPr bwMode="auto">
          <a:xfrm>
            <a:off x="719107" y="1508988"/>
            <a:ext cx="494222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ClrTx/>
            </a:pPr>
            <a:r>
              <a:rPr lang="fr-FR" altLang="fr-FR" sz="1800" b="1" dirty="0">
                <a:solidFill>
                  <a:schemeClr val="tx1"/>
                </a:solidFill>
                <a:latin typeface="Arial" panose="020B0604020202020204" pitchFamily="34" charset="0"/>
              </a:rPr>
              <a:t>Les caissiers traitent les transactions des clients utilisant des cartes prépayées. Ces transactions incluent les montants réglés et les soldes restants sur les cartes. L'analyse de ces données permet d'identifier les tendances de consommation, les performances des restaurants et caissiers, ainsi que des insights sur le comportement des clients.</a:t>
            </a:r>
            <a:endParaRPr lang="fr-FR" altLang="fr-FR" sz="1800" dirty="0">
              <a:solidFill>
                <a:schemeClr val="tx1"/>
              </a:solidFill>
              <a:latin typeface="Arial" panose="020B0604020202020204" pitchFamily="34" charset="0"/>
            </a:endParaRPr>
          </a:p>
        </p:txBody>
      </p:sp>
    </p:spTree>
    <p:extLst>
      <p:ext uri="{BB962C8B-B14F-4D97-AF65-F5344CB8AC3E}">
        <p14:creationId xmlns:p14="http://schemas.microsoft.com/office/powerpoint/2010/main" val="3443112414"/>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7000" t="45000" r="2000" b="8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8BEE34-96AB-4A16-86A8-4E2B0022921B}"/>
              </a:ext>
            </a:extLst>
          </p:cNvPr>
          <p:cNvSpPr>
            <a:spLocks noGrp="1"/>
          </p:cNvSpPr>
          <p:nvPr>
            <p:ph type="title"/>
          </p:nvPr>
        </p:nvSpPr>
        <p:spPr>
          <a:xfrm>
            <a:off x="891039" y="619192"/>
            <a:ext cx="7092674" cy="841800"/>
          </a:xfrm>
        </p:spPr>
        <p:txBody>
          <a:bodyPr/>
          <a:lstStyle/>
          <a:p>
            <a:pPr algn="ctr"/>
            <a:r>
              <a:rPr lang="fr-FR" dirty="0">
                <a:solidFill>
                  <a:schemeClr val="tx1"/>
                </a:solidFill>
              </a:rPr>
              <a:t>Analyse  Tendances des Transactions:</a:t>
            </a:r>
          </a:p>
        </p:txBody>
      </p:sp>
      <p:sp>
        <p:nvSpPr>
          <p:cNvPr id="7" name="Rectangle 6">
            <a:extLst>
              <a:ext uri="{FF2B5EF4-FFF2-40B4-BE49-F238E27FC236}">
                <a16:creationId xmlns:a16="http://schemas.microsoft.com/office/drawing/2014/main" id="{45A4F8A3-7C02-4767-B053-DD3D1B816682}"/>
              </a:ext>
            </a:extLst>
          </p:cNvPr>
          <p:cNvSpPr>
            <a:spLocks noChangeArrowheads="1"/>
          </p:cNvSpPr>
          <p:nvPr/>
        </p:nvSpPr>
        <p:spPr bwMode="auto">
          <a:xfrm>
            <a:off x="768406" y="1690146"/>
            <a:ext cx="833428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ClrTx/>
            </a:pPr>
            <a:r>
              <a:rPr lang="fr-FR" sz="1800" b="1" dirty="0">
                <a:solidFill>
                  <a:schemeClr val="tx1"/>
                </a:solidFill>
              </a:rPr>
              <a:t>Analyse des tendances des transactions par jour, semaine et mois:</a:t>
            </a:r>
          </a:p>
        </p:txBody>
      </p:sp>
      <p:sp>
        <p:nvSpPr>
          <p:cNvPr id="8" name="Rectangle 7">
            <a:extLst>
              <a:ext uri="{FF2B5EF4-FFF2-40B4-BE49-F238E27FC236}">
                <a16:creationId xmlns:a16="http://schemas.microsoft.com/office/drawing/2014/main" id="{487964FA-9B7E-4DCD-B4FE-6B6B13FFF9A6}"/>
              </a:ext>
            </a:extLst>
          </p:cNvPr>
          <p:cNvSpPr>
            <a:spLocks noChangeArrowheads="1"/>
          </p:cNvSpPr>
          <p:nvPr/>
        </p:nvSpPr>
        <p:spPr bwMode="auto">
          <a:xfrm>
            <a:off x="463939" y="2296316"/>
            <a:ext cx="4638261"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ClrTx/>
            </a:pPr>
            <a:r>
              <a:rPr lang="fr-FR" altLang="fr-FR" sz="1800" dirty="0">
                <a:solidFill>
                  <a:schemeClr val="tx1"/>
                </a:solidFill>
                <a:latin typeface="Arial" panose="020B0604020202020204" pitchFamily="34" charset="0"/>
              </a:rPr>
              <a:t>Le graphique permet d'identifier les périodes de pointe en termes de transactions pour des promotions ciblées et la planification des ressources. Il permet également d'ajuster les opérations pendant les mois de faible activité et d'anticiper les tendances futures.</a:t>
            </a:r>
          </a:p>
        </p:txBody>
      </p:sp>
    </p:spTree>
    <p:extLst>
      <p:ext uri="{BB962C8B-B14F-4D97-AF65-F5344CB8AC3E}">
        <p14:creationId xmlns:p14="http://schemas.microsoft.com/office/powerpoint/2010/main" val="31945326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t="15000" r="4000" b="10000"/>
          </a:stretch>
        </a:blipFill>
        <a:effectLst/>
      </p:bgPr>
    </p:bg>
    <p:spTree>
      <p:nvGrpSpPr>
        <p:cNvPr id="1" name=""/>
        <p:cNvGrpSpPr/>
        <p:nvPr/>
      </p:nvGrpSpPr>
      <p:grpSpPr>
        <a:xfrm>
          <a:off x="0" y="0"/>
          <a:ext cx="0" cy="0"/>
          <a:chOff x="0" y="0"/>
          <a:chExt cx="0" cy="0"/>
        </a:xfrm>
      </p:grpSpPr>
      <p:sp>
        <p:nvSpPr>
          <p:cNvPr id="6" name="Speech Bubble: Rectangle 5">
            <a:extLst>
              <a:ext uri="{FF2B5EF4-FFF2-40B4-BE49-F238E27FC236}">
                <a16:creationId xmlns:a16="http://schemas.microsoft.com/office/drawing/2014/main" id="{7906D0DC-8561-4DD8-A776-14D822E76D37}"/>
              </a:ext>
            </a:extLst>
          </p:cNvPr>
          <p:cNvSpPr/>
          <p:nvPr/>
        </p:nvSpPr>
        <p:spPr>
          <a:xfrm>
            <a:off x="5461000" y="414868"/>
            <a:ext cx="1913467" cy="364066"/>
          </a:xfrm>
          <a:prstGeom prst="wedgeRectCallout">
            <a:avLst>
              <a:gd name="adj1" fmla="val -55316"/>
              <a:gd name="adj2" fmla="val 141781"/>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solidFill>
                  <a:schemeClr val="tx1"/>
                </a:solidFill>
              </a:rPr>
              <a:t>Pic d'activité en mai</a:t>
            </a:r>
          </a:p>
        </p:txBody>
      </p:sp>
      <p:sp>
        <p:nvSpPr>
          <p:cNvPr id="9" name="Left Brace 8">
            <a:extLst>
              <a:ext uri="{FF2B5EF4-FFF2-40B4-BE49-F238E27FC236}">
                <a16:creationId xmlns:a16="http://schemas.microsoft.com/office/drawing/2014/main" id="{BF344F7A-19C2-4A3D-AA46-4F58043A13DC}"/>
              </a:ext>
            </a:extLst>
          </p:cNvPr>
          <p:cNvSpPr/>
          <p:nvPr/>
        </p:nvSpPr>
        <p:spPr>
          <a:xfrm rot="16200000">
            <a:off x="6540500" y="717556"/>
            <a:ext cx="558800" cy="2954868"/>
          </a:xfrm>
          <a:prstGeom prst="leftBrace">
            <a:avLst>
              <a:gd name="adj1" fmla="val 11363"/>
              <a:gd name="adj2" fmla="val 70395"/>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fr-FR" dirty="0"/>
          </a:p>
        </p:txBody>
      </p:sp>
      <p:sp>
        <p:nvSpPr>
          <p:cNvPr id="10" name="Rectangle 9">
            <a:extLst>
              <a:ext uri="{FF2B5EF4-FFF2-40B4-BE49-F238E27FC236}">
                <a16:creationId xmlns:a16="http://schemas.microsoft.com/office/drawing/2014/main" id="{970176DD-F11D-431F-9C0A-AB4675A245B5}"/>
              </a:ext>
            </a:extLst>
          </p:cNvPr>
          <p:cNvSpPr/>
          <p:nvPr/>
        </p:nvSpPr>
        <p:spPr>
          <a:xfrm>
            <a:off x="6841067" y="2474390"/>
            <a:ext cx="1769533" cy="3788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Baisse après mai</a:t>
            </a:r>
          </a:p>
        </p:txBody>
      </p:sp>
      <p:sp>
        <p:nvSpPr>
          <p:cNvPr id="11" name="Left Brace 10">
            <a:extLst>
              <a:ext uri="{FF2B5EF4-FFF2-40B4-BE49-F238E27FC236}">
                <a16:creationId xmlns:a16="http://schemas.microsoft.com/office/drawing/2014/main" id="{66BEF51A-18C8-4199-B8A7-06F7FB022A84}"/>
              </a:ext>
            </a:extLst>
          </p:cNvPr>
          <p:cNvSpPr/>
          <p:nvPr/>
        </p:nvSpPr>
        <p:spPr>
          <a:xfrm rot="16200000">
            <a:off x="6904567" y="2497678"/>
            <a:ext cx="558800" cy="2226733"/>
          </a:xfrm>
          <a:prstGeom prst="leftBrace">
            <a:avLst>
              <a:gd name="adj1" fmla="val 11363"/>
              <a:gd name="adj2" fmla="val 59062"/>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fr-FR" dirty="0"/>
          </a:p>
        </p:txBody>
      </p:sp>
      <p:sp>
        <p:nvSpPr>
          <p:cNvPr id="12" name="Rectangle 11">
            <a:extLst>
              <a:ext uri="{FF2B5EF4-FFF2-40B4-BE49-F238E27FC236}">
                <a16:creationId xmlns:a16="http://schemas.microsoft.com/office/drawing/2014/main" id="{56E6D372-9E9D-4163-93EB-42C1A17D4920}"/>
              </a:ext>
            </a:extLst>
          </p:cNvPr>
          <p:cNvSpPr/>
          <p:nvPr/>
        </p:nvSpPr>
        <p:spPr>
          <a:xfrm>
            <a:off x="7048500" y="3890445"/>
            <a:ext cx="1769533" cy="4783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Stabilisation en août</a:t>
            </a:r>
          </a:p>
        </p:txBody>
      </p:sp>
    </p:spTree>
    <p:extLst>
      <p:ext uri="{BB962C8B-B14F-4D97-AF65-F5344CB8AC3E}">
        <p14:creationId xmlns:p14="http://schemas.microsoft.com/office/powerpoint/2010/main" val="714622457"/>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ppt_x"/>
                                          </p:val>
                                        </p:tav>
                                        <p:tav tm="100000">
                                          <p:val>
                                            <p:strVal val="#ppt_x"/>
                                          </p:val>
                                        </p:tav>
                                      </p:tavLst>
                                    </p:anim>
                                    <p:anim calcmode="lin" valueType="num">
                                      <p:cBhvr additive="base">
                                        <p:cTn id="1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500"/>
                                        <p:tgtEl>
                                          <p:spTgt spid="11"/>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down)">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1" grpId="0" animBg="1"/>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4000" t="44000" r="3000" b="12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8BEE34-96AB-4A16-86A8-4E2B0022921B}"/>
              </a:ext>
            </a:extLst>
          </p:cNvPr>
          <p:cNvSpPr>
            <a:spLocks noGrp="1"/>
          </p:cNvSpPr>
          <p:nvPr>
            <p:ph type="title"/>
          </p:nvPr>
        </p:nvSpPr>
        <p:spPr>
          <a:xfrm>
            <a:off x="1136927" y="611508"/>
            <a:ext cx="7092674" cy="841800"/>
          </a:xfrm>
        </p:spPr>
        <p:txBody>
          <a:bodyPr/>
          <a:lstStyle/>
          <a:p>
            <a:pPr algn="ctr"/>
            <a:r>
              <a:rPr lang="fr-FR" dirty="0"/>
              <a:t>Analyse  Tendances des Solde</a:t>
            </a:r>
          </a:p>
        </p:txBody>
      </p:sp>
      <p:sp>
        <p:nvSpPr>
          <p:cNvPr id="7" name="Rectangle 6">
            <a:extLst>
              <a:ext uri="{FF2B5EF4-FFF2-40B4-BE49-F238E27FC236}">
                <a16:creationId xmlns:a16="http://schemas.microsoft.com/office/drawing/2014/main" id="{45A4F8A3-7C02-4767-B053-DD3D1B816682}"/>
              </a:ext>
            </a:extLst>
          </p:cNvPr>
          <p:cNvSpPr>
            <a:spLocks noChangeArrowheads="1"/>
          </p:cNvSpPr>
          <p:nvPr/>
        </p:nvSpPr>
        <p:spPr bwMode="auto">
          <a:xfrm>
            <a:off x="1060398" y="1690146"/>
            <a:ext cx="833428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ClrTx/>
            </a:pPr>
            <a:r>
              <a:rPr lang="fr-FR" sz="1800" b="1" dirty="0">
                <a:solidFill>
                  <a:schemeClr val="tx1"/>
                </a:solidFill>
              </a:rPr>
              <a:t>Analyse des tendances d'utilisation des cartes prépayées </a:t>
            </a:r>
          </a:p>
        </p:txBody>
      </p:sp>
      <p:sp>
        <p:nvSpPr>
          <p:cNvPr id="8" name="Rectangle 7">
            <a:extLst>
              <a:ext uri="{FF2B5EF4-FFF2-40B4-BE49-F238E27FC236}">
                <a16:creationId xmlns:a16="http://schemas.microsoft.com/office/drawing/2014/main" id="{487964FA-9B7E-4DCD-B4FE-6B6B13FFF9A6}"/>
              </a:ext>
            </a:extLst>
          </p:cNvPr>
          <p:cNvSpPr>
            <a:spLocks noChangeArrowheads="1"/>
          </p:cNvSpPr>
          <p:nvPr/>
        </p:nvSpPr>
        <p:spPr bwMode="auto">
          <a:xfrm>
            <a:off x="368835" y="2280948"/>
            <a:ext cx="369602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ClrTx/>
            </a:pPr>
            <a:r>
              <a:rPr lang="fr-FR" altLang="fr-FR" sz="1800" dirty="0">
                <a:solidFill>
                  <a:schemeClr val="tx1"/>
                </a:solidFill>
                <a:latin typeface="Arial" panose="020B0604020202020204" pitchFamily="34" charset="0"/>
              </a:rPr>
              <a:t>L'analyse des tendances du solde moyen permet d'identifier les périodes de pointe, de détecter les anomalies telles que la fraude et d'optimiser les stratégies marketing en ciblant les périodes où les soldes sont les plus élevés.</a:t>
            </a:r>
          </a:p>
        </p:txBody>
      </p:sp>
    </p:spTree>
    <p:extLst>
      <p:ext uri="{BB962C8B-B14F-4D97-AF65-F5344CB8AC3E}">
        <p14:creationId xmlns:p14="http://schemas.microsoft.com/office/powerpoint/2010/main" val="402803173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t="13000" r="2000" b="8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65218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4000" t="40000" b="1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8BEE34-96AB-4A16-86A8-4E2B0022921B}"/>
              </a:ext>
            </a:extLst>
          </p:cNvPr>
          <p:cNvSpPr>
            <a:spLocks noGrp="1"/>
          </p:cNvSpPr>
          <p:nvPr>
            <p:ph type="title"/>
          </p:nvPr>
        </p:nvSpPr>
        <p:spPr>
          <a:xfrm>
            <a:off x="1394497" y="954171"/>
            <a:ext cx="7092674" cy="841800"/>
          </a:xfrm>
        </p:spPr>
        <p:txBody>
          <a:bodyPr/>
          <a:lstStyle/>
          <a:p>
            <a:pPr algn="ctr"/>
            <a:r>
              <a:rPr lang="fr-FR" sz="3600" dirty="0">
                <a:solidFill>
                  <a:schemeClr val="tx1"/>
                </a:solidFill>
              </a:rPr>
              <a:t>Analyse du comportement des clients </a:t>
            </a:r>
          </a:p>
        </p:txBody>
      </p:sp>
      <p:sp>
        <p:nvSpPr>
          <p:cNvPr id="8" name="Rectangle 7">
            <a:extLst>
              <a:ext uri="{FF2B5EF4-FFF2-40B4-BE49-F238E27FC236}">
                <a16:creationId xmlns:a16="http://schemas.microsoft.com/office/drawing/2014/main" id="{487964FA-9B7E-4DCD-B4FE-6B6B13FFF9A6}"/>
              </a:ext>
            </a:extLst>
          </p:cNvPr>
          <p:cNvSpPr>
            <a:spLocks noChangeArrowheads="1"/>
          </p:cNvSpPr>
          <p:nvPr/>
        </p:nvSpPr>
        <p:spPr bwMode="auto">
          <a:xfrm>
            <a:off x="433201" y="2158004"/>
            <a:ext cx="4638261"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ClrTx/>
            </a:pPr>
            <a:r>
              <a:rPr lang="fr-FR" sz="1800" dirty="0"/>
              <a:t>Les graphiques permettent d'identifier les clients clés, d'optimiser les stratégies de vente en ciblant les segments disposés à dépenser davantage, et d'améliorer l'expérience client en proposant des offres adaptées à ceux avec des soldes prépayés élevés.</a:t>
            </a:r>
            <a:endParaRPr lang="fr-FR" altLang="fr-FR" sz="1800" dirty="0">
              <a:solidFill>
                <a:schemeClr val="tx1"/>
              </a:solidFill>
              <a:latin typeface="Arial" panose="020B0604020202020204" pitchFamily="34" charset="0"/>
            </a:endParaRPr>
          </a:p>
        </p:txBody>
      </p:sp>
    </p:spTree>
    <p:extLst>
      <p:ext uri="{BB962C8B-B14F-4D97-AF65-F5344CB8AC3E}">
        <p14:creationId xmlns:p14="http://schemas.microsoft.com/office/powerpoint/2010/main" val="1861922251"/>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theme/theme1.xml><?xml version="1.0" encoding="utf-8"?>
<a:theme xmlns:a="http://schemas.openxmlformats.org/drawingml/2006/main" name="Data Analytics Strategy Toolkit by Slidesgo">
  <a:themeElements>
    <a:clrScheme name="Simple Light">
      <a:dk1>
        <a:srgbClr val="202331"/>
      </a:dk1>
      <a:lt1>
        <a:srgbClr val="F8F4F4"/>
      </a:lt1>
      <a:dk2>
        <a:srgbClr val="1BBBE9"/>
      </a:dk2>
      <a:lt2>
        <a:srgbClr val="2C7EC7"/>
      </a:lt2>
      <a:accent1>
        <a:srgbClr val="0B5394"/>
      </a:accent1>
      <a:accent2>
        <a:srgbClr val="FFFFFF"/>
      </a:accent2>
      <a:accent3>
        <a:srgbClr val="FFFFFF"/>
      </a:accent3>
      <a:accent4>
        <a:srgbClr val="FFFFFF"/>
      </a:accent4>
      <a:accent5>
        <a:srgbClr val="FFFFFF"/>
      </a:accent5>
      <a:accent6>
        <a:srgbClr val="FFFFFF"/>
      </a:accent6>
      <a:hlink>
        <a:srgbClr val="20233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1085</TotalTime>
  <Words>524</Words>
  <Application>Microsoft Office PowerPoint</Application>
  <PresentationFormat>On-screen Show (16:9)</PresentationFormat>
  <Paragraphs>33</Paragraphs>
  <Slides>20</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Barlow</vt:lpstr>
      <vt:lpstr>Fira Sans Extra Condensed Medium</vt:lpstr>
      <vt:lpstr>Poppins Black</vt:lpstr>
      <vt:lpstr>Arial</vt:lpstr>
      <vt:lpstr>Raleway</vt:lpstr>
      <vt:lpstr>Poppins</vt:lpstr>
      <vt:lpstr>Data Analytics Strategy Toolkit by Slidesgo</vt:lpstr>
      <vt:lpstr>Analyse des transactions et des cartes prépayées dans le secteur de la restauration </vt:lpstr>
      <vt:lpstr>Table des Matières  1.1 Objective 1.2 Aperçu des données 1.3 Analyse des Données 1.4 Conclusion</vt:lpstr>
      <vt:lpstr>Objective</vt:lpstr>
      <vt:lpstr>Aperçu des données</vt:lpstr>
      <vt:lpstr>Analyse  Tendances des Transactions:</vt:lpstr>
      <vt:lpstr>PowerPoint Presentation</vt:lpstr>
      <vt:lpstr>Analyse  Tendances des Solde</vt:lpstr>
      <vt:lpstr>PowerPoint Presentation</vt:lpstr>
      <vt:lpstr>Analyse du comportement des clients </vt:lpstr>
      <vt:lpstr>PowerPoint Presentation</vt:lpstr>
      <vt:lpstr>PowerPoint Presentation</vt:lpstr>
      <vt:lpstr>Analyse des heures de pointe les plus performants</vt:lpstr>
      <vt:lpstr>PowerPoint Presentation</vt:lpstr>
      <vt:lpstr>Détection des anomalies </vt:lpstr>
      <vt:lpstr>PowerPoint Presentation</vt:lpstr>
      <vt:lpstr>Analyse des performances des caissiers</vt:lpstr>
      <vt:lpstr>PowerPoint Presentation</vt:lpstr>
      <vt:lpstr>Analyse de la corrélation entre solde des cartes prépayées et dépenses des clients</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Analyse des transactions et des cartes prépayées dans le secteur de la restauration</dc:title>
  <dc:creator>Youcode</dc:creator>
  <cp:lastModifiedBy>Youcode</cp:lastModifiedBy>
  <cp:revision>29</cp:revision>
  <dcterms:modified xsi:type="dcterms:W3CDTF">2024-10-23T14:55:21Z</dcterms:modified>
</cp:coreProperties>
</file>